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343" r:id="rId3"/>
    <p:sldId id="344" r:id="rId4"/>
    <p:sldId id="340" r:id="rId5"/>
    <p:sldId id="289" r:id="rId6"/>
    <p:sldId id="305" r:id="rId7"/>
    <p:sldId id="341" r:id="rId8"/>
    <p:sldId id="306" r:id="rId9"/>
    <p:sldId id="325" r:id="rId10"/>
    <p:sldId id="346" r:id="rId11"/>
    <p:sldId id="310" r:id="rId12"/>
    <p:sldId id="290" r:id="rId13"/>
    <p:sldId id="348" r:id="rId14"/>
    <p:sldId id="311" r:id="rId15"/>
    <p:sldId id="312" r:id="rId16"/>
    <p:sldId id="313" r:id="rId17"/>
    <p:sldId id="342" r:id="rId18"/>
    <p:sldId id="349" r:id="rId19"/>
    <p:sldId id="317" r:id="rId20"/>
    <p:sldId id="322" r:id="rId21"/>
    <p:sldId id="318" r:id="rId22"/>
    <p:sldId id="347" r:id="rId23"/>
    <p:sldId id="314" r:id="rId24"/>
    <p:sldId id="321" r:id="rId25"/>
    <p:sldId id="326" r:id="rId26"/>
    <p:sldId id="319" r:id="rId27"/>
    <p:sldId id="324" r:id="rId28"/>
    <p:sldId id="320" r:id="rId29"/>
    <p:sldId id="34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664F"/>
    <a:srgbClr val="0000FF"/>
    <a:srgbClr val="FFFFFF"/>
    <a:srgbClr val="800080"/>
    <a:srgbClr val="C84D22"/>
    <a:srgbClr val="000066"/>
    <a:srgbClr val="CC00CC"/>
    <a:srgbClr val="F2F2F2"/>
    <a:srgbClr val="7A3D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7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89" y="-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7A48E-1964-457D-B227-5F3A09DF7541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FF0F6C-B4E4-4309-8028-6C89D71DCE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225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115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104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613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1674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38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484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20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254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014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407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987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053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D0098-C507-4165-803F-6096284DEE5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087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MODULE\Modul-GPPB\GPPB%20WS%202020-21+2022-23\plus%2023-24\ANOVA%20mit%20G%20Y%20L%20R.docx" TargetMode="Externa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MODULE\Modul-GPPB\GPPB%20WS%202020-21+2022-23\plus%2023-24\ANOVA%20mit%20G%20Y%20L%20R.docx" TargetMode="Externa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6.jpeg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MODULE\Modul-GPPB\GPPB%20WS%202020-21+2022-23\plus%2023-24\how%20to%20calculate%20variance%20from%20values%20and%20from%20effects.docx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9.png"/><Relationship Id="rId5" Type="http://schemas.openxmlformats.org/officeDocument/2006/relationships/image" Target="../media/image22.emf"/><Relationship Id="rId4" Type="http://schemas.openxmlformats.org/officeDocument/2006/relationships/oleObject" Target="file:///C:\G&#246;ttingen\W.Link\Daten%20(D)\MODULE\Modul-GPPB\GPPB%20WS%202020-21+2022-23\plus%2023-24\ANOVA_f&#252;r%20dieses%20Kapitel3.doc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MODULE\Modul-GPPB\GPPB%20WS%202020-21+2022-23\plus%2023-24\von%20Hilke%20Daten%20Main%20Effect%20Interactions.docx" TargetMode="Externa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MODULE\Modul-GPPB\GPPB%20WS%202020-21+2022-23\plus%2023-24\ANOVA_f&#252;r%20dieses%20Kapitel2.doc" TargetMode="Externa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jpeg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MODULE\Modul-GPPB\GPPB%20WS%202020-21+2022-23\plus%2023-24\ANOVA_f&#252;r%20dieses%20Kapitel2.doc" TargetMode="Externa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MODULE\Modul-GPPB\GPPB%20WS%202020-21+2022-23\plus%2023-24\ANOVA_f&#252;r%20dieses%20Kapitel2.doc" TargetMode="Externa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.jpeg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MODULE\Modul-GPPB\GPPB%20WS%202020-21+2022-23\plus%2023-24\ANOVA_f&#252;r%20dieses%20Kapitel3.doc" TargetMode="Externa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7302" y="5221905"/>
            <a:ext cx="8069172" cy="156966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altLang="de-DE" sz="2400">
                <a:latin typeface="Arial" panose="020B0604020202020204" pitchFamily="34" charset="0"/>
                <a:cs typeface="Arial" panose="020B0604020202020204" pitchFamily="34" charset="0"/>
              </a:rPr>
              <a:t>UNPLAB-h²_GxE_Ch-3[BLUP]</a:t>
            </a: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Variance between phenotypic data. </a:t>
            </a:r>
            <a:b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Variance between between genotypic data. </a:t>
            </a:r>
            <a:b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Variance between between estimates of genotypic data.</a:t>
            </a:r>
            <a:endParaRPr lang="en-GB" sz="240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02" y="96001"/>
            <a:ext cx="12035972" cy="22055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>
          <a:xfrm>
            <a:off x="5839968" y="171399"/>
            <a:ext cx="6247213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400" dirty="0"/>
              <a:t>https://www.uni-goettingen.de/en/48115.html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99" y="2404869"/>
            <a:ext cx="12000000" cy="10440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FDBCBEC-F63E-41D8-93A9-BBE4EB889A24}"/>
              </a:ext>
            </a:extLst>
          </p:cNvPr>
          <p:cNvSpPr txBox="1"/>
          <p:nvPr/>
        </p:nvSpPr>
        <p:spPr>
          <a:xfrm>
            <a:off x="86149" y="3324486"/>
            <a:ext cx="12019702" cy="181588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rgbClr val="33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Unless I explicitly state otherwise, images and cartoons are created using </a:t>
            </a:r>
            <a:r>
              <a:rPr lang="en-GB" sz="1600" dirty="0" err="1">
                <a:solidFill>
                  <a:srgbClr val="33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ChatGPT</a:t>
            </a:r>
            <a:r>
              <a:rPr lang="en-GB" sz="1600" dirty="0">
                <a:solidFill>
                  <a:srgbClr val="33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You may use this material free of charge under the terms of the CC BY license. This requires that you provide appropriate attribution to the author: 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W. Link, University of </a:t>
            </a:r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Goettingen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, Germany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In a few cases, individual images, photographs, or similar material may be subject to a more restrictive Creative Commons license. Where this applies, it is explicitly indicated, and you must comply with the stated license terms for those items.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Please check the license information carefully before reuse. Responsibility for complying with the applicable license terms rests entirely with you.</a:t>
            </a:r>
            <a:endParaRPr lang="en-GB" dirty="0">
              <a:solidFill>
                <a:srgbClr val="3366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585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5495" y="44624"/>
            <a:ext cx="12104989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Estimate a variance component without software: Do a ‘self’-tinkered </a:t>
            </a:r>
            <a:r>
              <a:rPr lang="en-GB" sz="2400" dirty="0">
                <a:solidFill>
                  <a:srgbClr val="C84D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ANOVA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Just read it again. Enjoy the thrill of mentally penetrating this mystical thing. </a:t>
            </a:r>
          </a:p>
        </p:txBody>
      </p:sp>
      <p:sp>
        <p:nvSpPr>
          <p:cNvPr id="7" name="Textfeld 5">
            <a:extLst>
              <a:ext uri="{FF2B5EF4-FFF2-40B4-BE49-F238E27FC236}">
                <a16:creationId xmlns:a16="http://schemas.microsoft.com/office/drawing/2014/main" id="{32AB139C-C6F2-4BAB-9537-29FAC41AD7BE}"/>
              </a:ext>
            </a:extLst>
          </p:cNvPr>
          <p:cNvSpPr txBox="1"/>
          <p:nvPr/>
        </p:nvSpPr>
        <p:spPr>
          <a:xfrm>
            <a:off x="11503568" y="3262778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10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565626-5622-47F4-906C-F5FD6774E1E9}"/>
              </a:ext>
            </a:extLst>
          </p:cNvPr>
          <p:cNvCxnSpPr>
            <a:cxnSpLocks/>
            <a:stCxn id="3" idx="2"/>
          </p:cNvCxnSpPr>
          <p:nvPr/>
        </p:nvCxnSpPr>
        <p:spPr>
          <a:xfrm flipH="1">
            <a:off x="6087989" y="875621"/>
            <a:ext cx="1" cy="466152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 3">
            <a:extLst>
              <a:ext uri="{FF2B5EF4-FFF2-40B4-BE49-F238E27FC236}">
                <a16:creationId xmlns:a16="http://schemas.microsoft.com/office/drawing/2014/main" id="{3CF42120-0BC6-42EF-89EC-EB5AC670968C}"/>
              </a:ext>
            </a:extLst>
          </p:cNvPr>
          <p:cNvSpPr txBox="1"/>
          <p:nvPr/>
        </p:nvSpPr>
        <p:spPr>
          <a:xfrm>
            <a:off x="61330" y="5537149"/>
            <a:ext cx="12053318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variances between the 11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cvs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in one of the 12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envs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were </a:t>
            </a:r>
            <a:r>
              <a:rPr lang="en-GB" dirty="0">
                <a:highlight>
                  <a:srgbClr val="C84D22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20.05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&lt; σ² &lt; </a:t>
            </a:r>
            <a:r>
              <a:rPr lang="en-GB" dirty="0">
                <a:highlight>
                  <a:srgbClr val="008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135.83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on average it was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54.06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and expectedly contains 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∙σ²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The variance between the 11 means of these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cvs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across all environments was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σ² = 26.89. It includes expectedly </a:t>
            </a:r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1/12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of 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Therefore we can estimate 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(</a:t>
            </a:r>
            <a:r>
              <a:rPr lang="en-GB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54.06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26.89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)(</a:t>
            </a:r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12/11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)= 29.64.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With this, we ‚clean‘ our phenotypic variance and estimate the ‘pure’ σ²</a:t>
            </a:r>
            <a:r>
              <a:rPr lang="en-GB" b="1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26.89 – (29.64/12) =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24.42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(dt/ha)². </a:t>
            </a:r>
            <a:endParaRPr lang="en-GB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07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495" y="44624"/>
            <a:ext cx="1210498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ANOVA. More complex. Genotypes, Years, Locations, Replicates (Y=2, L=6, R=3).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2355044"/>
              </p:ext>
            </p:extLst>
          </p:nvPr>
        </p:nvGraphicFramePr>
        <p:xfrm>
          <a:off x="24681" y="624613"/>
          <a:ext cx="11543686" cy="5584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04" name="Document" r:id="rId3" imgW="8614691" imgH="4167552" progId="Word.Document.12">
                  <p:link updateAutomatic="1"/>
                </p:oleObj>
              </mc:Choice>
              <mc:Fallback>
                <p:oleObj name="Document" r:id="rId3" imgW="8614691" imgH="4167552" progId="Word.Document.12">
                  <p:link updateAutomatic="1"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681" y="624613"/>
                        <a:ext cx="11543686" cy="5584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" y="5847156"/>
            <a:ext cx="12064284" cy="92333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Heritability is estimated here as h² = 0.846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≠ 0.908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Patiently inspect the expected composition of the Mean Squares. You deduce [MS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MS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from the MS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then add MS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R(GLY)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then divide by RLY=36 to isolate the Variance  Component termed ‘genetic’. </a:t>
            </a:r>
          </a:p>
        </p:txBody>
      </p:sp>
      <p:sp>
        <p:nvSpPr>
          <p:cNvPr id="7" name="Textfeld 5">
            <a:extLst>
              <a:ext uri="{FF2B5EF4-FFF2-40B4-BE49-F238E27FC236}">
                <a16:creationId xmlns:a16="http://schemas.microsoft.com/office/drawing/2014/main" id="{19EAF036-E9E8-4E4A-8744-08997F4EF192}"/>
              </a:ext>
            </a:extLst>
          </p:cNvPr>
          <p:cNvSpPr txBox="1"/>
          <p:nvPr/>
        </p:nvSpPr>
        <p:spPr>
          <a:xfrm>
            <a:off x="11580920" y="6330255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11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991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847" y="4799324"/>
            <a:ext cx="12064284" cy="193899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b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de-DE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(968.00-51.89-141.129+44.12)/36 = 22.75       </a:t>
            </a: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de-DE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968.00/36=26.89         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h² =  22.75/26.89 = 0.846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Directly dividing the MS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by 36 yields the phenotypic variance, 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26.89; seen before. h² estimate here is slightly smaller than before (0.846&lt;0.908), because here, we admit that the environments were – truly – 6 locations and 2 years instead of 12 ‘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envs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.’.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Mind, we employed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same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six locations in the two years. This violated the </a:t>
            </a:r>
            <a:r>
              <a:rPr lang="en-GB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assumption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when taking these as 12 ‘environments’: “</a:t>
            </a:r>
            <a:r>
              <a:rPr lang="en-GB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are not </a:t>
            </a:r>
            <a:r>
              <a:rPr lang="en-GB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structured</a:t>
            </a:r>
            <a:r>
              <a:rPr lang="en-GB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but are 12 </a:t>
            </a:r>
            <a:r>
              <a:rPr lang="en-GB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independent</a:t>
            </a:r>
            <a:r>
              <a:rPr lang="en-GB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environments sampled from the Total Pool of Environments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E=12 from Y=2 times L=6 is, and E is taken as 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random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 ( a bit cheating?).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495" y="44624"/>
            <a:ext cx="1210498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ANOVA. Same principle, just more complex. Genotypes, Years, Locations, Replicates.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5775140"/>
              </p:ext>
            </p:extLst>
          </p:nvPr>
        </p:nvGraphicFramePr>
        <p:xfrm>
          <a:off x="39688" y="500063"/>
          <a:ext cx="9647237" cy="466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84" name="Document" r:id="rId3" imgW="8614691" imgH="4167552" progId="Word.Document.12">
                  <p:link updateAutomatic="1"/>
                </p:oleObj>
              </mc:Choice>
              <mc:Fallback>
                <p:oleObj name="Document" r:id="rId3" imgW="8614691" imgH="4167552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688" y="500063"/>
                        <a:ext cx="9647237" cy="4665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" descr="Mendel Erbs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283997" y="1924294"/>
            <a:ext cx="3932028" cy="174024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5">
            <a:extLst>
              <a:ext uri="{FF2B5EF4-FFF2-40B4-BE49-F238E27FC236}">
                <a16:creationId xmlns:a16="http://schemas.microsoft.com/office/drawing/2014/main" id="{E3057E6B-2AC1-40A5-97CA-2C820F631653}"/>
              </a:ext>
            </a:extLst>
          </p:cNvPr>
          <p:cNvSpPr txBox="1"/>
          <p:nvPr/>
        </p:nvSpPr>
        <p:spPr>
          <a:xfrm>
            <a:off x="11529404" y="630791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12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018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 rechteckige Legende 4"/>
          <p:cNvSpPr/>
          <p:nvPr/>
        </p:nvSpPr>
        <p:spPr>
          <a:xfrm>
            <a:off x="96000" y="45205"/>
            <a:ext cx="11939973" cy="5842127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feld 5"/>
          <p:cNvSpPr txBox="1"/>
          <p:nvPr/>
        </p:nvSpPr>
        <p:spPr>
          <a:xfrm>
            <a:off x="541867" y="421720"/>
            <a:ext cx="11177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Application ;-)</a:t>
            </a:r>
          </a:p>
        </p:txBody>
      </p:sp>
      <p:sp>
        <p:nvSpPr>
          <p:cNvPr id="8" name="Textfeld 5"/>
          <p:cNvSpPr txBox="1"/>
          <p:nvPr/>
        </p:nvSpPr>
        <p:spPr>
          <a:xfrm>
            <a:off x="11459634" y="6300000"/>
            <a:ext cx="644602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285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A06EA3EC-60C6-4BE9-8CB4-6FFA3E556ED3}"/>
              </a:ext>
            </a:extLst>
          </p:cNvPr>
          <p:cNvGrpSpPr/>
          <p:nvPr/>
        </p:nvGrpSpPr>
        <p:grpSpPr>
          <a:xfrm>
            <a:off x="54623" y="33337"/>
            <a:ext cx="4540538" cy="6802580"/>
            <a:chOff x="6947010" y="-68091"/>
            <a:chExt cx="4572000" cy="685800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543092C-AEE2-496C-B8C0-BD76A54FE405}"/>
                </a:ext>
              </a:extLst>
            </p:cNvPr>
            <p:cNvSpPr txBox="1"/>
            <p:nvPr/>
          </p:nvSpPr>
          <p:spPr>
            <a:xfrm>
              <a:off x="9056335" y="5694895"/>
              <a:ext cx="2112275" cy="1046440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200" dirty="0"/>
                <a:t>2026</a:t>
              </a: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055BB03D-8590-4270-B1F8-0F920EEC4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7010" y="-68091"/>
              <a:ext cx="4572000" cy="6858000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>
          <a:xfrm>
            <a:off x="46182" y="55420"/>
            <a:ext cx="12053454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Assume: You have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enough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seed for R=6 field plots – and you want to assess mean performance in your </a:t>
            </a:r>
            <a:r>
              <a:rPr lang="en-GB" sz="2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 Area of Marketing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 How to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allocate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plots to locations?</a:t>
            </a:r>
          </a:p>
        </p:txBody>
      </p:sp>
      <p:sp>
        <p:nvSpPr>
          <p:cNvPr id="5" name="Rectangle 4"/>
          <p:cNvSpPr/>
          <p:nvPr/>
        </p:nvSpPr>
        <p:spPr>
          <a:xfrm>
            <a:off x="4984904" y="5038317"/>
            <a:ext cx="6205725" cy="516087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41390" y="4869475"/>
            <a:ext cx="858246" cy="807044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Right Triangle 16"/>
          <p:cNvSpPr/>
          <p:nvPr/>
        </p:nvSpPr>
        <p:spPr>
          <a:xfrm>
            <a:off x="2405" y="6582066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feld 15"/>
          <p:cNvSpPr txBox="1"/>
          <p:nvPr/>
        </p:nvSpPr>
        <p:spPr>
          <a:xfrm>
            <a:off x="4898806" y="966464"/>
            <a:ext cx="7205903" cy="5791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RCBD means randomized complete block design; rather default. 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… or, more realistic: how to allocate the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six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available field plots per candidate to locations, to years, to replicates?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lphaUcParenBoth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You may test at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location  in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year   with RCBD and R=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lphaUcParenBoth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You may test at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location  in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years with RCBD and R=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lphaUcParenBoth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You may test in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locations in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years with RCBD and R=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lphaUcParenBoth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You may test at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locations in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years with R=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per each trial.</a:t>
            </a:r>
          </a:p>
          <a:p>
            <a:pPr marL="342900" indent="-342900">
              <a:buFontTx/>
              <a:buAutoNum type="alphaUcParenBoth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You may test at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locations in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years with R=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per each trial.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h²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of allocations A-E could be studied if we had estimates of variance components. See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estimates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maize grain yield (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/ha)²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; DOI 10.1111/j.1439-0523.2008.01564.x; Y. Wang 2022).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RGLY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RGLY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RLY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/Y + </a:t>
            </a:r>
            <a:r>
              <a:rPr lang="en-GB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en-GB" sz="1700" baseline="-25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7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7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h² =  </a:t>
            </a:r>
            <a:r>
              <a:rPr lang="en-GB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="1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 σ² </a:t>
            </a:r>
          </a:p>
        </p:txBody>
      </p:sp>
      <p:sp>
        <p:nvSpPr>
          <p:cNvPr id="20" name="Textfeld 5">
            <a:extLst>
              <a:ext uri="{FF2B5EF4-FFF2-40B4-BE49-F238E27FC236}">
                <a16:creationId xmlns:a16="http://schemas.microsoft.com/office/drawing/2014/main" id="{CC84FEE8-5F4B-4EA8-A32F-6D6842D5D49E}"/>
              </a:ext>
            </a:extLst>
          </p:cNvPr>
          <p:cNvSpPr txBox="1"/>
          <p:nvPr/>
        </p:nvSpPr>
        <p:spPr>
          <a:xfrm>
            <a:off x="11580920" y="6330255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14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Ellipse 2">
            <a:extLst>
              <a:ext uri="{FF2B5EF4-FFF2-40B4-BE49-F238E27FC236}">
                <a16:creationId xmlns:a16="http://schemas.microsoft.com/office/drawing/2014/main" id="{224AD9C4-A420-418E-9E56-8182B66DDDB6}"/>
              </a:ext>
            </a:extLst>
          </p:cNvPr>
          <p:cNvSpPr/>
          <p:nvPr/>
        </p:nvSpPr>
        <p:spPr>
          <a:xfrm>
            <a:off x="2313926" y="1883945"/>
            <a:ext cx="192025" cy="192025"/>
          </a:xfrm>
          <a:prstGeom prst="ellipse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Ellipse 7">
            <a:extLst>
              <a:ext uri="{FF2B5EF4-FFF2-40B4-BE49-F238E27FC236}">
                <a16:creationId xmlns:a16="http://schemas.microsoft.com/office/drawing/2014/main" id="{47D76419-CD10-4BFD-BB62-8F31C2409FBF}"/>
              </a:ext>
            </a:extLst>
          </p:cNvPr>
          <p:cNvSpPr/>
          <p:nvPr/>
        </p:nvSpPr>
        <p:spPr>
          <a:xfrm>
            <a:off x="1194086" y="2328762"/>
            <a:ext cx="192025" cy="192025"/>
          </a:xfrm>
          <a:prstGeom prst="ellipse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Ellipse 8">
            <a:extLst>
              <a:ext uri="{FF2B5EF4-FFF2-40B4-BE49-F238E27FC236}">
                <a16:creationId xmlns:a16="http://schemas.microsoft.com/office/drawing/2014/main" id="{450A3AB3-D79E-4052-A2E1-E90F73469D52}"/>
              </a:ext>
            </a:extLst>
          </p:cNvPr>
          <p:cNvSpPr/>
          <p:nvPr/>
        </p:nvSpPr>
        <p:spPr>
          <a:xfrm>
            <a:off x="1661568" y="4315200"/>
            <a:ext cx="192025" cy="192025"/>
          </a:xfrm>
          <a:prstGeom prst="ellipse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Ellipse 11">
            <a:extLst>
              <a:ext uri="{FF2B5EF4-FFF2-40B4-BE49-F238E27FC236}">
                <a16:creationId xmlns:a16="http://schemas.microsoft.com/office/drawing/2014/main" id="{FC3C32A7-42AE-4B73-AFAF-94F1BC36A06C}"/>
              </a:ext>
            </a:extLst>
          </p:cNvPr>
          <p:cNvSpPr/>
          <p:nvPr/>
        </p:nvSpPr>
        <p:spPr>
          <a:xfrm>
            <a:off x="3524938" y="5476764"/>
            <a:ext cx="192025" cy="192025"/>
          </a:xfrm>
          <a:prstGeom prst="ellipse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Ellipse 12">
            <a:extLst>
              <a:ext uri="{FF2B5EF4-FFF2-40B4-BE49-F238E27FC236}">
                <a16:creationId xmlns:a16="http://schemas.microsoft.com/office/drawing/2014/main" id="{5C43123E-29FB-4157-BEC5-C77E298BE38A}"/>
              </a:ext>
            </a:extLst>
          </p:cNvPr>
          <p:cNvSpPr/>
          <p:nvPr/>
        </p:nvSpPr>
        <p:spPr>
          <a:xfrm>
            <a:off x="1386111" y="5448745"/>
            <a:ext cx="192025" cy="192025"/>
          </a:xfrm>
          <a:prstGeom prst="ellipse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Ellipse 13">
            <a:extLst>
              <a:ext uri="{FF2B5EF4-FFF2-40B4-BE49-F238E27FC236}">
                <a16:creationId xmlns:a16="http://schemas.microsoft.com/office/drawing/2014/main" id="{DF6DE241-1B10-4A98-AE8F-FB919240E32B}"/>
              </a:ext>
            </a:extLst>
          </p:cNvPr>
          <p:cNvSpPr/>
          <p:nvPr/>
        </p:nvSpPr>
        <p:spPr>
          <a:xfrm>
            <a:off x="613932" y="3288175"/>
            <a:ext cx="192025" cy="192025"/>
          </a:xfrm>
          <a:prstGeom prst="ellipse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0F8B835-D8E6-43AF-8A94-399FFCCF9D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990" y="2520787"/>
            <a:ext cx="2218267" cy="2260600"/>
          </a:xfrm>
          <a:prstGeom prst="rect">
            <a:avLst/>
          </a:prstGeom>
          <a:solidFill>
            <a:srgbClr val="0000FF"/>
          </a:solidFill>
          <a:ln w="12700">
            <a:solidFill>
              <a:srgbClr val="0000FF"/>
            </a:solidFill>
          </a:ln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070BCA76-F4A2-42AE-ACAC-D1E8932D07E4}"/>
              </a:ext>
            </a:extLst>
          </p:cNvPr>
          <p:cNvSpPr txBox="1"/>
          <p:nvPr/>
        </p:nvSpPr>
        <p:spPr>
          <a:xfrm>
            <a:off x="2690807" y="4401587"/>
            <a:ext cx="2177924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© Tim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Beissinger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14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feld 15"/>
          <p:cNvSpPr txBox="1"/>
          <p:nvPr/>
        </p:nvSpPr>
        <p:spPr>
          <a:xfrm>
            <a:off x="4893733" y="597132"/>
            <a:ext cx="7205903" cy="61760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(A) You may test at one location in one year with RCBD and R=6.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h²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is 17.00/37.17 =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0.457</a:t>
            </a:r>
          </a:p>
          <a:p>
            <a:pPr>
              <a:spcAft>
                <a:spcPts val="4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(B) You may test at 1 location in 3 years with RCBD and R=2.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h²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is 17.00/28.50 =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0.596</a:t>
            </a:r>
          </a:p>
          <a:p>
            <a:pPr>
              <a:spcAft>
                <a:spcPts val="4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(C) You may test in 3 locations in 1 years with RCBD and R=2.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h²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is 17.00/27.17 =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0.626</a:t>
            </a:r>
          </a:p>
          <a:p>
            <a:pPr>
              <a:spcAft>
                <a:spcPts val="4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(D) You may test at 2 locations in 3 years with R=1 per each trial.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h²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is 17.00/24.00 =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0.708</a:t>
            </a:r>
          </a:p>
          <a:p>
            <a:pPr>
              <a:spcAft>
                <a:spcPts val="4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(E) You may test at 3 locations in 2 years with R=1 per each trial.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h²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is 17.00/26.67 =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0.718</a:t>
            </a:r>
          </a:p>
          <a:p>
            <a:pPr>
              <a:spcAft>
                <a:spcPts val="400"/>
              </a:spcAft>
            </a:pPr>
            <a:endParaRPr lang="en-GB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RGLY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/Y +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endParaRPr lang="en-GB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4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Take home message: The single plot error 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e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 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R(GLY)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 was divided by 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 6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‚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anyway‘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whether this factor results from RLY=1∙1∙6=6 or from 2∙3∙1=6 or from 3∙2∙1=6. Yet, the further inter-action components are reduced by such division the more, the more L&gt;1 and Y&gt;1 (even if due to this R must become smaller than 6). </a:t>
            </a:r>
          </a:p>
          <a:p>
            <a:pPr>
              <a:spcAft>
                <a:spcPts val="4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If you test in but one environment, then your selection is specific for that environment. If you test in several environments, then the result of your selection is better buffered for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GxE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interactions.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881628F-A710-4A10-9982-E72E8B319D06}"/>
              </a:ext>
            </a:extLst>
          </p:cNvPr>
          <p:cNvGrpSpPr/>
          <p:nvPr/>
        </p:nvGrpSpPr>
        <p:grpSpPr>
          <a:xfrm>
            <a:off x="54623" y="33337"/>
            <a:ext cx="4540538" cy="6802580"/>
            <a:chOff x="6947010" y="-68091"/>
            <a:chExt cx="4572000" cy="685800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AF40DAA-B103-42DF-A4C0-40249134CC32}"/>
                </a:ext>
              </a:extLst>
            </p:cNvPr>
            <p:cNvSpPr txBox="1"/>
            <p:nvPr/>
          </p:nvSpPr>
          <p:spPr>
            <a:xfrm>
              <a:off x="9056335" y="5694895"/>
              <a:ext cx="2112275" cy="1046440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200" dirty="0"/>
                <a:t>2026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67F516EB-3B20-47A1-B24B-55CC1819E7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7010" y="-68091"/>
              <a:ext cx="4572000" cy="6858000"/>
            </a:xfrm>
            <a:prstGeom prst="rect">
              <a:avLst/>
            </a:prstGeom>
          </p:spPr>
        </p:pic>
      </p:grpSp>
      <p:sp>
        <p:nvSpPr>
          <p:cNvPr id="24" name="Ellipse 2">
            <a:extLst>
              <a:ext uri="{FF2B5EF4-FFF2-40B4-BE49-F238E27FC236}">
                <a16:creationId xmlns:a16="http://schemas.microsoft.com/office/drawing/2014/main" id="{6E94C60D-B312-40D7-8C78-BD5C62F5F165}"/>
              </a:ext>
            </a:extLst>
          </p:cNvPr>
          <p:cNvSpPr/>
          <p:nvPr/>
        </p:nvSpPr>
        <p:spPr>
          <a:xfrm>
            <a:off x="2313926" y="1883945"/>
            <a:ext cx="192025" cy="192025"/>
          </a:xfrm>
          <a:prstGeom prst="ellipse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Ellipse 7">
            <a:extLst>
              <a:ext uri="{FF2B5EF4-FFF2-40B4-BE49-F238E27FC236}">
                <a16:creationId xmlns:a16="http://schemas.microsoft.com/office/drawing/2014/main" id="{170C425F-9C79-4CB5-8366-34A71DAFB29C}"/>
              </a:ext>
            </a:extLst>
          </p:cNvPr>
          <p:cNvSpPr/>
          <p:nvPr/>
        </p:nvSpPr>
        <p:spPr>
          <a:xfrm>
            <a:off x="1194086" y="2328762"/>
            <a:ext cx="192025" cy="192025"/>
          </a:xfrm>
          <a:prstGeom prst="ellipse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Ellipse 8">
            <a:extLst>
              <a:ext uri="{FF2B5EF4-FFF2-40B4-BE49-F238E27FC236}">
                <a16:creationId xmlns:a16="http://schemas.microsoft.com/office/drawing/2014/main" id="{451E72F2-A075-4C12-9FB9-50CD682394BF}"/>
              </a:ext>
            </a:extLst>
          </p:cNvPr>
          <p:cNvSpPr/>
          <p:nvPr/>
        </p:nvSpPr>
        <p:spPr>
          <a:xfrm>
            <a:off x="1661568" y="4315200"/>
            <a:ext cx="192025" cy="192025"/>
          </a:xfrm>
          <a:prstGeom prst="ellipse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Ellipse 11">
            <a:extLst>
              <a:ext uri="{FF2B5EF4-FFF2-40B4-BE49-F238E27FC236}">
                <a16:creationId xmlns:a16="http://schemas.microsoft.com/office/drawing/2014/main" id="{1B829A7E-4188-4A8A-873A-FADF252D23AD}"/>
              </a:ext>
            </a:extLst>
          </p:cNvPr>
          <p:cNvSpPr/>
          <p:nvPr/>
        </p:nvSpPr>
        <p:spPr>
          <a:xfrm>
            <a:off x="3524938" y="5476764"/>
            <a:ext cx="192025" cy="192025"/>
          </a:xfrm>
          <a:prstGeom prst="ellipse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Ellipse 12">
            <a:extLst>
              <a:ext uri="{FF2B5EF4-FFF2-40B4-BE49-F238E27FC236}">
                <a16:creationId xmlns:a16="http://schemas.microsoft.com/office/drawing/2014/main" id="{0A076D9F-58BD-40F8-8059-4B4DE741DBFA}"/>
              </a:ext>
            </a:extLst>
          </p:cNvPr>
          <p:cNvSpPr/>
          <p:nvPr/>
        </p:nvSpPr>
        <p:spPr>
          <a:xfrm>
            <a:off x="1386111" y="5448745"/>
            <a:ext cx="192025" cy="192025"/>
          </a:xfrm>
          <a:prstGeom prst="ellipse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Ellipse 13">
            <a:extLst>
              <a:ext uri="{FF2B5EF4-FFF2-40B4-BE49-F238E27FC236}">
                <a16:creationId xmlns:a16="http://schemas.microsoft.com/office/drawing/2014/main" id="{742FAFE9-3FBA-4474-BA1C-A90578326280}"/>
              </a:ext>
            </a:extLst>
          </p:cNvPr>
          <p:cNvSpPr/>
          <p:nvPr/>
        </p:nvSpPr>
        <p:spPr>
          <a:xfrm>
            <a:off x="613932" y="3288175"/>
            <a:ext cx="192025" cy="192025"/>
          </a:xfrm>
          <a:prstGeom prst="ellipse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967AF90B-9988-4C82-B376-868F1741B6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990" y="2520787"/>
            <a:ext cx="2218267" cy="2260600"/>
          </a:xfrm>
          <a:prstGeom prst="rect">
            <a:avLst/>
          </a:prstGeom>
          <a:solidFill>
            <a:srgbClr val="0000FF"/>
          </a:solidFill>
          <a:ln w="12700">
            <a:solidFill>
              <a:srgbClr val="0000FF"/>
            </a:solidFill>
          </a:ln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462B5D0C-E535-420E-B2F8-F826401CF070}"/>
              </a:ext>
            </a:extLst>
          </p:cNvPr>
          <p:cNvSpPr txBox="1"/>
          <p:nvPr/>
        </p:nvSpPr>
        <p:spPr>
          <a:xfrm>
            <a:off x="2690807" y="4401587"/>
            <a:ext cx="2177924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© Tim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Beissinger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ight Triangle 35">
            <a:extLst>
              <a:ext uri="{FF2B5EF4-FFF2-40B4-BE49-F238E27FC236}">
                <a16:creationId xmlns:a16="http://schemas.microsoft.com/office/drawing/2014/main" id="{0E12D141-AA6B-4244-B1A2-753FD66EF8B8}"/>
              </a:ext>
            </a:extLst>
          </p:cNvPr>
          <p:cNvSpPr/>
          <p:nvPr/>
        </p:nvSpPr>
        <p:spPr>
          <a:xfrm>
            <a:off x="16688" y="6615403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46182" y="55420"/>
            <a:ext cx="12053454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How to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allocate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 restricted number of plots – to maximize h² and thus success?</a:t>
            </a:r>
          </a:p>
        </p:txBody>
      </p:sp>
      <p:sp>
        <p:nvSpPr>
          <p:cNvPr id="18" name="Textfeld 5">
            <a:extLst>
              <a:ext uri="{FF2B5EF4-FFF2-40B4-BE49-F238E27FC236}">
                <a16:creationId xmlns:a16="http://schemas.microsoft.com/office/drawing/2014/main" id="{390A2B8F-B318-4436-8D84-96D7E169B3B6}"/>
              </a:ext>
            </a:extLst>
          </p:cNvPr>
          <p:cNvSpPr txBox="1"/>
          <p:nvPr/>
        </p:nvSpPr>
        <p:spPr>
          <a:xfrm>
            <a:off x="11580920" y="135467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15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757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feld 15"/>
          <p:cNvSpPr txBox="1"/>
          <p:nvPr/>
        </p:nvSpPr>
        <p:spPr>
          <a:xfrm>
            <a:off x="4893733" y="598391"/>
            <a:ext cx="7205903" cy="61350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(D) You may test at 2 locations in 3 years with R=1 per each trial.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h² is 17.00/24.00 = 0.708</a:t>
            </a:r>
          </a:p>
          <a:p>
            <a:pPr>
              <a:spcAft>
                <a:spcPts val="4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(E) You may test at 3 locations in 2 years with R=1 per each trial.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h² is 17.00/26.67 = 0.718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RGLY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RLY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/Y +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en-GB" sz="12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ratio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GY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is 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= 1.5; hence, it was optimum to invest 1.5-fold into locations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into years, such as L=3 and Y=2. If  - for instance -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and still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(larger area of marketing; or different germplasm; or different trait) … then it would be optimum to employ (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=6) six times as many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locs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as years, such as L=6 and Y=1 or, with larger budget, L=12 and Y=2. 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This are expectations. Any real two hot years to test-and-select followed by a wet year to validate-and-realize will teach us patience and modesty. 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h² is not the only adjusting screw, not the only lever to influence efficiency of breeding. Others are e.g. the amount and type of genetic diversity to select from; and the intensity of selection; and the time elapsing between cycles of breeding. 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See later: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UNPLAB-h²_GxE_Ch-5[</a:t>
            </a:r>
            <a:r>
              <a:rPr lang="en-GB" sz="18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BreedersEquation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5">
            <a:extLst>
              <a:ext uri="{FF2B5EF4-FFF2-40B4-BE49-F238E27FC236}">
                <a16:creationId xmlns:a16="http://schemas.microsoft.com/office/drawing/2014/main" id="{419A3350-C07B-4127-8DC2-3DFCBD9271D0}"/>
              </a:ext>
            </a:extLst>
          </p:cNvPr>
          <p:cNvSpPr txBox="1"/>
          <p:nvPr/>
        </p:nvSpPr>
        <p:spPr>
          <a:xfrm>
            <a:off x="11580920" y="6330255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16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76A526B-0C52-48F4-9FAE-D4475ED656DC}"/>
              </a:ext>
            </a:extLst>
          </p:cNvPr>
          <p:cNvGrpSpPr/>
          <p:nvPr/>
        </p:nvGrpSpPr>
        <p:grpSpPr>
          <a:xfrm>
            <a:off x="54623" y="33337"/>
            <a:ext cx="4540538" cy="6802580"/>
            <a:chOff x="6947010" y="-68091"/>
            <a:chExt cx="4572000" cy="685800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BD40BBA-C531-4CCE-9D43-E9FD32B04195}"/>
                </a:ext>
              </a:extLst>
            </p:cNvPr>
            <p:cNvSpPr txBox="1"/>
            <p:nvPr/>
          </p:nvSpPr>
          <p:spPr>
            <a:xfrm>
              <a:off x="9056335" y="5694895"/>
              <a:ext cx="2112275" cy="1046440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200" dirty="0"/>
                <a:t>2026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5CDE213-7412-46C9-88FC-E59204C768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7010" y="-68091"/>
              <a:ext cx="4572000" cy="6858000"/>
            </a:xfrm>
            <a:prstGeom prst="rect">
              <a:avLst/>
            </a:prstGeom>
          </p:spPr>
        </p:pic>
      </p:grpSp>
      <p:sp>
        <p:nvSpPr>
          <p:cNvPr id="25" name="Ellipse 2">
            <a:extLst>
              <a:ext uri="{FF2B5EF4-FFF2-40B4-BE49-F238E27FC236}">
                <a16:creationId xmlns:a16="http://schemas.microsoft.com/office/drawing/2014/main" id="{A74E7BBD-022F-43AE-B8E8-BB67C3A1748A}"/>
              </a:ext>
            </a:extLst>
          </p:cNvPr>
          <p:cNvSpPr/>
          <p:nvPr/>
        </p:nvSpPr>
        <p:spPr>
          <a:xfrm>
            <a:off x="2313926" y="1883945"/>
            <a:ext cx="192025" cy="192025"/>
          </a:xfrm>
          <a:prstGeom prst="ellipse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Ellipse 7">
            <a:extLst>
              <a:ext uri="{FF2B5EF4-FFF2-40B4-BE49-F238E27FC236}">
                <a16:creationId xmlns:a16="http://schemas.microsoft.com/office/drawing/2014/main" id="{1E413DC4-7B16-4700-8632-6AD93FCB3A29}"/>
              </a:ext>
            </a:extLst>
          </p:cNvPr>
          <p:cNvSpPr/>
          <p:nvPr/>
        </p:nvSpPr>
        <p:spPr>
          <a:xfrm>
            <a:off x="1194086" y="2328762"/>
            <a:ext cx="192025" cy="192025"/>
          </a:xfrm>
          <a:prstGeom prst="ellipse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Ellipse 8">
            <a:extLst>
              <a:ext uri="{FF2B5EF4-FFF2-40B4-BE49-F238E27FC236}">
                <a16:creationId xmlns:a16="http://schemas.microsoft.com/office/drawing/2014/main" id="{BAE913A9-1F76-47DF-8EF2-08334C8683A0}"/>
              </a:ext>
            </a:extLst>
          </p:cNvPr>
          <p:cNvSpPr/>
          <p:nvPr/>
        </p:nvSpPr>
        <p:spPr>
          <a:xfrm>
            <a:off x="1661568" y="4315200"/>
            <a:ext cx="192025" cy="192025"/>
          </a:xfrm>
          <a:prstGeom prst="ellipse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Ellipse 11">
            <a:extLst>
              <a:ext uri="{FF2B5EF4-FFF2-40B4-BE49-F238E27FC236}">
                <a16:creationId xmlns:a16="http://schemas.microsoft.com/office/drawing/2014/main" id="{BA77A190-ED39-4245-A6D6-AC76E8C0E7AB}"/>
              </a:ext>
            </a:extLst>
          </p:cNvPr>
          <p:cNvSpPr/>
          <p:nvPr/>
        </p:nvSpPr>
        <p:spPr>
          <a:xfrm>
            <a:off x="3524938" y="5476764"/>
            <a:ext cx="192025" cy="192025"/>
          </a:xfrm>
          <a:prstGeom prst="ellipse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Ellipse 12">
            <a:extLst>
              <a:ext uri="{FF2B5EF4-FFF2-40B4-BE49-F238E27FC236}">
                <a16:creationId xmlns:a16="http://schemas.microsoft.com/office/drawing/2014/main" id="{8F477B77-48E1-4104-94C5-CFE255FEDCB6}"/>
              </a:ext>
            </a:extLst>
          </p:cNvPr>
          <p:cNvSpPr/>
          <p:nvPr/>
        </p:nvSpPr>
        <p:spPr>
          <a:xfrm>
            <a:off x="1386111" y="5448745"/>
            <a:ext cx="192025" cy="192025"/>
          </a:xfrm>
          <a:prstGeom prst="ellipse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Ellipse 13">
            <a:extLst>
              <a:ext uri="{FF2B5EF4-FFF2-40B4-BE49-F238E27FC236}">
                <a16:creationId xmlns:a16="http://schemas.microsoft.com/office/drawing/2014/main" id="{C3C13D66-4DF2-41F0-9518-4EDA1A45A5EE}"/>
              </a:ext>
            </a:extLst>
          </p:cNvPr>
          <p:cNvSpPr/>
          <p:nvPr/>
        </p:nvSpPr>
        <p:spPr>
          <a:xfrm>
            <a:off x="613932" y="3288175"/>
            <a:ext cx="192025" cy="192025"/>
          </a:xfrm>
          <a:prstGeom prst="ellipse">
            <a:avLst/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4167B912-89A0-484A-B027-60C9CA1CA3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990" y="2520787"/>
            <a:ext cx="2218267" cy="2260600"/>
          </a:xfrm>
          <a:prstGeom prst="rect">
            <a:avLst/>
          </a:prstGeom>
          <a:solidFill>
            <a:srgbClr val="0000FF"/>
          </a:solidFill>
          <a:ln w="12700">
            <a:solidFill>
              <a:srgbClr val="0000FF"/>
            </a:solidFill>
          </a:ln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E7EC2A10-E399-4898-81FE-2B03057F79EA}"/>
              </a:ext>
            </a:extLst>
          </p:cNvPr>
          <p:cNvSpPr txBox="1"/>
          <p:nvPr/>
        </p:nvSpPr>
        <p:spPr>
          <a:xfrm>
            <a:off x="2690807" y="4401587"/>
            <a:ext cx="2177924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© Tim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Beissinger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ight Triangle 41">
            <a:extLst>
              <a:ext uri="{FF2B5EF4-FFF2-40B4-BE49-F238E27FC236}">
                <a16:creationId xmlns:a16="http://schemas.microsoft.com/office/drawing/2014/main" id="{09A7A03D-3C14-462A-A08B-5CEA6276AA79}"/>
              </a:ext>
            </a:extLst>
          </p:cNvPr>
          <p:cNvSpPr/>
          <p:nvPr/>
        </p:nvSpPr>
        <p:spPr>
          <a:xfrm>
            <a:off x="16688" y="6615403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46182" y="55420"/>
            <a:ext cx="12053454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How to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allocate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 restricted number of plots – to maximize h² and thus success?</a:t>
            </a:r>
          </a:p>
        </p:txBody>
      </p:sp>
    </p:spTree>
    <p:extLst>
      <p:ext uri="{BB962C8B-B14F-4D97-AF65-F5344CB8AC3E}">
        <p14:creationId xmlns:p14="http://schemas.microsoft.com/office/powerpoint/2010/main" val="317351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 rechteckige Legende 4"/>
          <p:cNvSpPr/>
          <p:nvPr/>
        </p:nvSpPr>
        <p:spPr>
          <a:xfrm>
            <a:off x="96000" y="45205"/>
            <a:ext cx="11939973" cy="5842127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feld 5"/>
          <p:cNvSpPr txBox="1"/>
          <p:nvPr/>
        </p:nvSpPr>
        <p:spPr>
          <a:xfrm>
            <a:off x="541867" y="421720"/>
            <a:ext cx="1117797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Since our data from 11 pea </a:t>
            </a:r>
            <a:r>
              <a:rPr lang="en-GB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cvs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. are experimental data, we do not know the Genotypic data. Yet, I invented them in a way to cause h²=0.908 as we found via ANOVA. With this, we now </a:t>
            </a:r>
            <a:r>
              <a:rPr lang="en-GB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(again)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can </a:t>
            </a:r>
            <a:r>
              <a:rPr lang="en-GB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3200" i="1" dirty="0">
                <a:latin typeface="Arial" panose="020B0604020202020204" pitchFamily="34" charset="0"/>
                <a:cs typeface="Arial" panose="020B0604020202020204" pitchFamily="34" charset="0"/>
              </a:rPr>
              <a:t> detail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study the regression of G on P and the deviations of the G values from this regression line. </a:t>
            </a:r>
            <a:b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See in the next pages. </a:t>
            </a:r>
          </a:p>
          <a:p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Eventually we will reach the point where the concept and the idea of the so-called </a:t>
            </a:r>
            <a:r>
              <a:rPr lang="en-GB" sz="32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BLUP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s seems to come naturally to us, with limited effort. </a:t>
            </a:r>
          </a:p>
        </p:txBody>
      </p:sp>
      <p:sp>
        <p:nvSpPr>
          <p:cNvPr id="8" name="Textfeld 5"/>
          <p:cNvSpPr txBox="1"/>
          <p:nvPr/>
        </p:nvSpPr>
        <p:spPr>
          <a:xfrm>
            <a:off x="11459634" y="6300000"/>
            <a:ext cx="644602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533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5"/>
          <p:cNvSpPr txBox="1"/>
          <p:nvPr/>
        </p:nvSpPr>
        <p:spPr>
          <a:xfrm>
            <a:off x="11459634" y="6300000"/>
            <a:ext cx="644602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CD9176-AB06-47AE-96A5-9CCB5E950E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03" y="532660"/>
            <a:ext cx="5903650" cy="59036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2153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1">
            <a:extLst>
              <a:ext uri="{FF2B5EF4-FFF2-40B4-BE49-F238E27FC236}">
                <a16:creationId xmlns:a16="http://schemas.microsoft.com/office/drawing/2014/main" id="{222377D6-7461-4E57-9162-485105C52C44}"/>
              </a:ext>
            </a:extLst>
          </p:cNvPr>
          <p:cNvSpPr/>
          <p:nvPr/>
        </p:nvSpPr>
        <p:spPr>
          <a:xfrm>
            <a:off x="0" y="55420"/>
            <a:ext cx="7142344" cy="65075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44451" y="2"/>
            <a:ext cx="7895463" cy="630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84" name="Line 6"/>
          <p:cNvSpPr>
            <a:spLocks noChangeShapeType="1"/>
          </p:cNvSpPr>
          <p:nvPr/>
        </p:nvSpPr>
        <p:spPr bwMode="auto">
          <a:xfrm flipV="1">
            <a:off x="977711" y="403100"/>
            <a:ext cx="0" cy="4973003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85" name="Line 7"/>
          <p:cNvSpPr>
            <a:spLocks noChangeShapeType="1"/>
          </p:cNvSpPr>
          <p:nvPr/>
        </p:nvSpPr>
        <p:spPr bwMode="auto">
          <a:xfrm flipV="1">
            <a:off x="5950713" y="403100"/>
            <a:ext cx="0" cy="4973003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86" name="Line 8"/>
          <p:cNvSpPr>
            <a:spLocks noChangeShapeType="1"/>
          </p:cNvSpPr>
          <p:nvPr/>
        </p:nvSpPr>
        <p:spPr bwMode="auto">
          <a:xfrm flipH="1">
            <a:off x="884239" y="5376103"/>
            <a:ext cx="93472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87" name="Rectangle 9"/>
          <p:cNvSpPr>
            <a:spLocks noChangeArrowheads="1"/>
          </p:cNvSpPr>
          <p:nvPr/>
        </p:nvSpPr>
        <p:spPr bwMode="auto">
          <a:xfrm>
            <a:off x="516193" y="5268026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52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8" name="Line 10"/>
          <p:cNvSpPr>
            <a:spLocks noChangeShapeType="1"/>
          </p:cNvSpPr>
          <p:nvPr/>
        </p:nvSpPr>
        <p:spPr bwMode="auto">
          <a:xfrm flipH="1">
            <a:off x="884239" y="4924808"/>
            <a:ext cx="93472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89" name="Rectangle 11"/>
          <p:cNvSpPr>
            <a:spLocks noChangeArrowheads="1"/>
          </p:cNvSpPr>
          <p:nvPr/>
        </p:nvSpPr>
        <p:spPr bwMode="auto">
          <a:xfrm>
            <a:off x="516193" y="4816731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54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0" name="Line 12"/>
          <p:cNvSpPr>
            <a:spLocks noChangeShapeType="1"/>
          </p:cNvSpPr>
          <p:nvPr/>
        </p:nvSpPr>
        <p:spPr bwMode="auto">
          <a:xfrm flipH="1">
            <a:off x="884239" y="4473514"/>
            <a:ext cx="93472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91" name="Rectangle 13"/>
          <p:cNvSpPr>
            <a:spLocks noChangeArrowheads="1"/>
          </p:cNvSpPr>
          <p:nvPr/>
        </p:nvSpPr>
        <p:spPr bwMode="auto">
          <a:xfrm>
            <a:off x="516193" y="4363976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56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2" name="Line 14"/>
          <p:cNvSpPr>
            <a:spLocks noChangeShapeType="1"/>
          </p:cNvSpPr>
          <p:nvPr/>
        </p:nvSpPr>
        <p:spPr bwMode="auto">
          <a:xfrm flipH="1">
            <a:off x="884239" y="4020759"/>
            <a:ext cx="93472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93" name="Rectangle 15"/>
          <p:cNvSpPr>
            <a:spLocks noChangeArrowheads="1"/>
          </p:cNvSpPr>
          <p:nvPr/>
        </p:nvSpPr>
        <p:spPr bwMode="auto">
          <a:xfrm>
            <a:off x="516193" y="3912682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58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4" name="Line 16"/>
          <p:cNvSpPr>
            <a:spLocks noChangeShapeType="1"/>
          </p:cNvSpPr>
          <p:nvPr/>
        </p:nvSpPr>
        <p:spPr bwMode="auto">
          <a:xfrm flipH="1">
            <a:off x="884239" y="3569464"/>
            <a:ext cx="93472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95" name="Rectangle 17"/>
          <p:cNvSpPr>
            <a:spLocks noChangeArrowheads="1"/>
          </p:cNvSpPr>
          <p:nvPr/>
        </p:nvSpPr>
        <p:spPr bwMode="auto">
          <a:xfrm>
            <a:off x="516193" y="3461387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" name="Line 18"/>
          <p:cNvSpPr>
            <a:spLocks noChangeShapeType="1"/>
          </p:cNvSpPr>
          <p:nvPr/>
        </p:nvSpPr>
        <p:spPr bwMode="auto">
          <a:xfrm flipH="1">
            <a:off x="884239" y="3115249"/>
            <a:ext cx="93472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97" name="Rectangle 19"/>
          <p:cNvSpPr>
            <a:spLocks noChangeArrowheads="1"/>
          </p:cNvSpPr>
          <p:nvPr/>
        </p:nvSpPr>
        <p:spPr bwMode="auto">
          <a:xfrm>
            <a:off x="516193" y="3007172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62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Line 20"/>
          <p:cNvSpPr>
            <a:spLocks noChangeShapeType="1"/>
          </p:cNvSpPr>
          <p:nvPr/>
        </p:nvSpPr>
        <p:spPr bwMode="auto">
          <a:xfrm flipH="1">
            <a:off x="884239" y="2663954"/>
            <a:ext cx="93472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99" name="Rectangle 21"/>
          <p:cNvSpPr>
            <a:spLocks noChangeArrowheads="1"/>
          </p:cNvSpPr>
          <p:nvPr/>
        </p:nvSpPr>
        <p:spPr bwMode="auto">
          <a:xfrm>
            <a:off x="516193" y="2555877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64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0" name="Line 22"/>
          <p:cNvSpPr>
            <a:spLocks noChangeShapeType="1"/>
          </p:cNvSpPr>
          <p:nvPr/>
        </p:nvSpPr>
        <p:spPr bwMode="auto">
          <a:xfrm flipH="1">
            <a:off x="884239" y="2212659"/>
            <a:ext cx="93472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01" name="Rectangle 23"/>
          <p:cNvSpPr>
            <a:spLocks noChangeArrowheads="1"/>
          </p:cNvSpPr>
          <p:nvPr/>
        </p:nvSpPr>
        <p:spPr bwMode="auto">
          <a:xfrm>
            <a:off x="516193" y="2104582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66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2" name="Line 24"/>
          <p:cNvSpPr>
            <a:spLocks noChangeShapeType="1"/>
          </p:cNvSpPr>
          <p:nvPr/>
        </p:nvSpPr>
        <p:spPr bwMode="auto">
          <a:xfrm flipH="1">
            <a:off x="884239" y="1759904"/>
            <a:ext cx="93472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03" name="Rectangle 25"/>
          <p:cNvSpPr>
            <a:spLocks noChangeArrowheads="1"/>
          </p:cNvSpPr>
          <p:nvPr/>
        </p:nvSpPr>
        <p:spPr bwMode="auto">
          <a:xfrm>
            <a:off x="516193" y="1651827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68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4" name="Line 26"/>
          <p:cNvSpPr>
            <a:spLocks noChangeShapeType="1"/>
          </p:cNvSpPr>
          <p:nvPr/>
        </p:nvSpPr>
        <p:spPr bwMode="auto">
          <a:xfrm flipH="1">
            <a:off x="884239" y="1307149"/>
            <a:ext cx="93472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05" name="Rectangle 27"/>
          <p:cNvSpPr>
            <a:spLocks noChangeArrowheads="1"/>
          </p:cNvSpPr>
          <p:nvPr/>
        </p:nvSpPr>
        <p:spPr bwMode="auto">
          <a:xfrm>
            <a:off x="516193" y="1199072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70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" name="Line 28"/>
          <p:cNvSpPr>
            <a:spLocks noChangeShapeType="1"/>
          </p:cNvSpPr>
          <p:nvPr/>
        </p:nvSpPr>
        <p:spPr bwMode="auto">
          <a:xfrm flipH="1">
            <a:off x="884239" y="855855"/>
            <a:ext cx="93472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07" name="Rectangle 29"/>
          <p:cNvSpPr>
            <a:spLocks noChangeArrowheads="1"/>
          </p:cNvSpPr>
          <p:nvPr/>
        </p:nvSpPr>
        <p:spPr bwMode="auto">
          <a:xfrm>
            <a:off x="516193" y="747778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72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Line 30"/>
          <p:cNvSpPr>
            <a:spLocks noChangeShapeType="1"/>
          </p:cNvSpPr>
          <p:nvPr/>
        </p:nvSpPr>
        <p:spPr bwMode="auto">
          <a:xfrm flipH="1">
            <a:off x="884239" y="403100"/>
            <a:ext cx="93472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09" name="Rectangle 31"/>
          <p:cNvSpPr>
            <a:spLocks noChangeArrowheads="1"/>
          </p:cNvSpPr>
          <p:nvPr/>
        </p:nvSpPr>
        <p:spPr bwMode="auto">
          <a:xfrm>
            <a:off x="516193" y="295023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74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" name="Rectangle 32"/>
          <p:cNvSpPr>
            <a:spLocks noChangeArrowheads="1"/>
          </p:cNvSpPr>
          <p:nvPr/>
        </p:nvSpPr>
        <p:spPr bwMode="auto">
          <a:xfrm rot="16200000">
            <a:off x="-1613172" y="2736056"/>
            <a:ext cx="3995841" cy="311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‘True' </a:t>
            </a:r>
            <a:r>
              <a:rPr kumimoji="0" lang="en-GB" altLang="en-US" sz="2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G values</a:t>
            </a:r>
            <a:r>
              <a:rPr kumimoji="0" lang="en-GB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; BLUPs  as values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" name="Line 33"/>
          <p:cNvSpPr>
            <a:spLocks noChangeShapeType="1"/>
          </p:cNvSpPr>
          <p:nvPr/>
        </p:nvSpPr>
        <p:spPr bwMode="auto">
          <a:xfrm flipV="1">
            <a:off x="5950713" y="403100"/>
            <a:ext cx="0" cy="4973003"/>
          </a:xfrm>
          <a:prstGeom prst="line">
            <a:avLst/>
          </a:prstGeom>
          <a:noFill/>
          <a:ln w="33338">
            <a:solidFill>
              <a:srgbClr val="800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2" name="Line 34"/>
          <p:cNvSpPr>
            <a:spLocks noChangeShapeType="1"/>
          </p:cNvSpPr>
          <p:nvPr/>
        </p:nvSpPr>
        <p:spPr bwMode="auto">
          <a:xfrm flipH="1">
            <a:off x="5857241" y="4555302"/>
            <a:ext cx="93472" cy="0"/>
          </a:xfrm>
          <a:prstGeom prst="line">
            <a:avLst/>
          </a:prstGeom>
          <a:noFill/>
          <a:ln w="33338">
            <a:solidFill>
              <a:srgbClr val="800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3" name="Rectangle 35"/>
          <p:cNvSpPr>
            <a:spLocks noChangeArrowheads="1"/>
          </p:cNvSpPr>
          <p:nvPr/>
        </p:nvSpPr>
        <p:spPr bwMode="auto">
          <a:xfrm>
            <a:off x="5984305" y="4425317"/>
            <a:ext cx="231538" cy="311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2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-8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4" name="Line 36"/>
          <p:cNvSpPr>
            <a:spLocks noChangeShapeType="1"/>
          </p:cNvSpPr>
          <p:nvPr/>
        </p:nvSpPr>
        <p:spPr bwMode="auto">
          <a:xfrm flipH="1">
            <a:off x="5857241" y="3652713"/>
            <a:ext cx="93472" cy="0"/>
          </a:xfrm>
          <a:prstGeom prst="line">
            <a:avLst/>
          </a:prstGeom>
          <a:noFill/>
          <a:ln w="33338">
            <a:solidFill>
              <a:srgbClr val="800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5" name="Rectangle 37"/>
          <p:cNvSpPr>
            <a:spLocks noChangeArrowheads="1"/>
          </p:cNvSpPr>
          <p:nvPr/>
        </p:nvSpPr>
        <p:spPr bwMode="auto">
          <a:xfrm>
            <a:off x="5984305" y="3521268"/>
            <a:ext cx="231538" cy="311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2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-4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" name="Line 38"/>
          <p:cNvSpPr>
            <a:spLocks noChangeShapeType="1"/>
          </p:cNvSpPr>
          <p:nvPr/>
        </p:nvSpPr>
        <p:spPr bwMode="auto">
          <a:xfrm flipH="1">
            <a:off x="5857241" y="2747202"/>
            <a:ext cx="93472" cy="0"/>
          </a:xfrm>
          <a:prstGeom prst="line">
            <a:avLst/>
          </a:prstGeom>
          <a:noFill/>
          <a:ln w="33338">
            <a:solidFill>
              <a:srgbClr val="800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7" name="Rectangle 39"/>
          <p:cNvSpPr>
            <a:spLocks noChangeArrowheads="1"/>
          </p:cNvSpPr>
          <p:nvPr/>
        </p:nvSpPr>
        <p:spPr bwMode="auto">
          <a:xfrm>
            <a:off x="5984305" y="2617218"/>
            <a:ext cx="144526" cy="311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2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" name="Line 40"/>
          <p:cNvSpPr>
            <a:spLocks noChangeShapeType="1"/>
          </p:cNvSpPr>
          <p:nvPr/>
        </p:nvSpPr>
        <p:spPr bwMode="auto">
          <a:xfrm flipH="1">
            <a:off x="5857241" y="1843153"/>
            <a:ext cx="93472" cy="0"/>
          </a:xfrm>
          <a:prstGeom prst="line">
            <a:avLst/>
          </a:prstGeom>
          <a:noFill/>
          <a:ln w="33338">
            <a:solidFill>
              <a:srgbClr val="800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9" name="Rectangle 41"/>
          <p:cNvSpPr>
            <a:spLocks noChangeArrowheads="1"/>
          </p:cNvSpPr>
          <p:nvPr/>
        </p:nvSpPr>
        <p:spPr bwMode="auto">
          <a:xfrm>
            <a:off x="5984305" y="1713168"/>
            <a:ext cx="144526" cy="311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2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" name="Line 42"/>
          <p:cNvSpPr>
            <a:spLocks noChangeShapeType="1"/>
          </p:cNvSpPr>
          <p:nvPr/>
        </p:nvSpPr>
        <p:spPr bwMode="auto">
          <a:xfrm flipH="1">
            <a:off x="5857241" y="940564"/>
            <a:ext cx="93472" cy="0"/>
          </a:xfrm>
          <a:prstGeom prst="line">
            <a:avLst/>
          </a:prstGeom>
          <a:noFill/>
          <a:ln w="33338">
            <a:solidFill>
              <a:srgbClr val="800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21" name="Rectangle 43"/>
          <p:cNvSpPr>
            <a:spLocks noChangeArrowheads="1"/>
          </p:cNvSpPr>
          <p:nvPr/>
        </p:nvSpPr>
        <p:spPr bwMode="auto">
          <a:xfrm>
            <a:off x="5984305" y="809119"/>
            <a:ext cx="144526" cy="311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2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8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2" name="Line 44"/>
          <p:cNvSpPr>
            <a:spLocks noChangeShapeType="1"/>
          </p:cNvSpPr>
          <p:nvPr/>
        </p:nvSpPr>
        <p:spPr bwMode="auto">
          <a:xfrm>
            <a:off x="977711" y="5376103"/>
            <a:ext cx="4973003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23" name="Line 45"/>
          <p:cNvSpPr>
            <a:spLocks noChangeShapeType="1"/>
          </p:cNvSpPr>
          <p:nvPr/>
        </p:nvSpPr>
        <p:spPr bwMode="auto">
          <a:xfrm>
            <a:off x="977711" y="403100"/>
            <a:ext cx="4973003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24" name="Line 46"/>
          <p:cNvSpPr>
            <a:spLocks noChangeShapeType="1"/>
          </p:cNvSpPr>
          <p:nvPr/>
        </p:nvSpPr>
        <p:spPr bwMode="auto">
          <a:xfrm>
            <a:off x="977711" y="5376103"/>
            <a:ext cx="0" cy="93472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25" name="Rectangle 47"/>
          <p:cNvSpPr>
            <a:spLocks noChangeArrowheads="1"/>
          </p:cNvSpPr>
          <p:nvPr/>
        </p:nvSpPr>
        <p:spPr bwMode="auto">
          <a:xfrm>
            <a:off x="805372" y="5491482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52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" name="Line 48"/>
          <p:cNvSpPr>
            <a:spLocks noChangeShapeType="1"/>
          </p:cNvSpPr>
          <p:nvPr/>
        </p:nvSpPr>
        <p:spPr bwMode="auto">
          <a:xfrm>
            <a:off x="1429005" y="5376103"/>
            <a:ext cx="0" cy="93472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27" name="Rectangle 49"/>
          <p:cNvSpPr>
            <a:spLocks noChangeArrowheads="1"/>
          </p:cNvSpPr>
          <p:nvPr/>
        </p:nvSpPr>
        <p:spPr bwMode="auto">
          <a:xfrm>
            <a:off x="1256666" y="5491482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54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8" name="Line 50"/>
          <p:cNvSpPr>
            <a:spLocks noChangeShapeType="1"/>
          </p:cNvSpPr>
          <p:nvPr/>
        </p:nvSpPr>
        <p:spPr bwMode="auto">
          <a:xfrm>
            <a:off x="1880300" y="5376103"/>
            <a:ext cx="0" cy="93472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29" name="Rectangle 51"/>
          <p:cNvSpPr>
            <a:spLocks noChangeArrowheads="1"/>
          </p:cNvSpPr>
          <p:nvPr/>
        </p:nvSpPr>
        <p:spPr bwMode="auto">
          <a:xfrm>
            <a:off x="1709421" y="5491482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56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" name="Line 52"/>
          <p:cNvSpPr>
            <a:spLocks noChangeShapeType="1"/>
          </p:cNvSpPr>
          <p:nvPr/>
        </p:nvSpPr>
        <p:spPr bwMode="auto">
          <a:xfrm>
            <a:off x="2333055" y="5376103"/>
            <a:ext cx="0" cy="93472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1" name="Rectangle 53"/>
          <p:cNvSpPr>
            <a:spLocks noChangeArrowheads="1"/>
          </p:cNvSpPr>
          <p:nvPr/>
        </p:nvSpPr>
        <p:spPr bwMode="auto">
          <a:xfrm>
            <a:off x="2160716" y="5491482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58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" name="Line 54"/>
          <p:cNvSpPr>
            <a:spLocks noChangeShapeType="1"/>
          </p:cNvSpPr>
          <p:nvPr/>
        </p:nvSpPr>
        <p:spPr bwMode="auto">
          <a:xfrm>
            <a:off x="2785810" y="5376103"/>
            <a:ext cx="0" cy="93472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3" name="Rectangle 55"/>
          <p:cNvSpPr>
            <a:spLocks noChangeArrowheads="1"/>
          </p:cNvSpPr>
          <p:nvPr/>
        </p:nvSpPr>
        <p:spPr bwMode="auto">
          <a:xfrm>
            <a:off x="2613471" y="5491482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4" name="Line 56"/>
          <p:cNvSpPr>
            <a:spLocks noChangeShapeType="1"/>
          </p:cNvSpPr>
          <p:nvPr/>
        </p:nvSpPr>
        <p:spPr bwMode="auto">
          <a:xfrm>
            <a:off x="3237104" y="5376103"/>
            <a:ext cx="0" cy="93472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5" name="Rectangle 57"/>
          <p:cNvSpPr>
            <a:spLocks noChangeArrowheads="1"/>
          </p:cNvSpPr>
          <p:nvPr/>
        </p:nvSpPr>
        <p:spPr bwMode="auto">
          <a:xfrm>
            <a:off x="3066226" y="5491482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62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6" name="Line 58"/>
          <p:cNvSpPr>
            <a:spLocks noChangeShapeType="1"/>
          </p:cNvSpPr>
          <p:nvPr/>
        </p:nvSpPr>
        <p:spPr bwMode="auto">
          <a:xfrm>
            <a:off x="3689859" y="5376103"/>
            <a:ext cx="0" cy="93472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7" name="Rectangle 59"/>
          <p:cNvSpPr>
            <a:spLocks noChangeArrowheads="1"/>
          </p:cNvSpPr>
          <p:nvPr/>
        </p:nvSpPr>
        <p:spPr bwMode="auto">
          <a:xfrm>
            <a:off x="3517520" y="5491482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64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8" name="Line 60"/>
          <p:cNvSpPr>
            <a:spLocks noChangeShapeType="1"/>
          </p:cNvSpPr>
          <p:nvPr/>
        </p:nvSpPr>
        <p:spPr bwMode="auto">
          <a:xfrm>
            <a:off x="4141154" y="5376103"/>
            <a:ext cx="0" cy="93472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9" name="Rectangle 61"/>
          <p:cNvSpPr>
            <a:spLocks noChangeArrowheads="1"/>
          </p:cNvSpPr>
          <p:nvPr/>
        </p:nvSpPr>
        <p:spPr bwMode="auto">
          <a:xfrm>
            <a:off x="3968815" y="5491482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66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0" name="Line 62"/>
          <p:cNvSpPr>
            <a:spLocks noChangeShapeType="1"/>
          </p:cNvSpPr>
          <p:nvPr/>
        </p:nvSpPr>
        <p:spPr bwMode="auto">
          <a:xfrm>
            <a:off x="4593909" y="5376103"/>
            <a:ext cx="0" cy="93472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41" name="Rectangle 63"/>
          <p:cNvSpPr>
            <a:spLocks noChangeArrowheads="1"/>
          </p:cNvSpPr>
          <p:nvPr/>
        </p:nvSpPr>
        <p:spPr bwMode="auto">
          <a:xfrm>
            <a:off x="4421570" y="5491482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68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" name="Line 64"/>
          <p:cNvSpPr>
            <a:spLocks noChangeShapeType="1"/>
          </p:cNvSpPr>
          <p:nvPr/>
        </p:nvSpPr>
        <p:spPr bwMode="auto">
          <a:xfrm>
            <a:off x="5046664" y="5376103"/>
            <a:ext cx="0" cy="93472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43" name="Rectangle 65"/>
          <p:cNvSpPr>
            <a:spLocks noChangeArrowheads="1"/>
          </p:cNvSpPr>
          <p:nvPr/>
        </p:nvSpPr>
        <p:spPr bwMode="auto">
          <a:xfrm>
            <a:off x="4874325" y="5491482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70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4" name="Line 66"/>
          <p:cNvSpPr>
            <a:spLocks noChangeShapeType="1"/>
          </p:cNvSpPr>
          <p:nvPr/>
        </p:nvSpPr>
        <p:spPr bwMode="auto">
          <a:xfrm>
            <a:off x="5497958" y="5376103"/>
            <a:ext cx="0" cy="93472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45" name="Rectangle 67"/>
          <p:cNvSpPr>
            <a:spLocks noChangeArrowheads="1"/>
          </p:cNvSpPr>
          <p:nvPr/>
        </p:nvSpPr>
        <p:spPr bwMode="auto">
          <a:xfrm>
            <a:off x="5327080" y="5491482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72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6" name="Line 68"/>
          <p:cNvSpPr>
            <a:spLocks noChangeShapeType="1"/>
          </p:cNvSpPr>
          <p:nvPr/>
        </p:nvSpPr>
        <p:spPr bwMode="auto">
          <a:xfrm>
            <a:off x="5950713" y="5376103"/>
            <a:ext cx="0" cy="93472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47" name="Rectangle 69"/>
          <p:cNvSpPr>
            <a:spLocks noChangeArrowheads="1"/>
          </p:cNvSpPr>
          <p:nvPr/>
        </p:nvSpPr>
        <p:spPr bwMode="auto">
          <a:xfrm>
            <a:off x="5778374" y="5491482"/>
            <a:ext cx="235962" cy="2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74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8" name="Rectangle 70"/>
          <p:cNvSpPr>
            <a:spLocks noChangeArrowheads="1"/>
          </p:cNvSpPr>
          <p:nvPr/>
        </p:nvSpPr>
        <p:spPr bwMode="auto">
          <a:xfrm>
            <a:off x="1605191" y="5712018"/>
            <a:ext cx="2967223" cy="311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Phenotypic values (E=12)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9" name="Line 71"/>
          <p:cNvSpPr>
            <a:spLocks noChangeShapeType="1"/>
          </p:cNvSpPr>
          <p:nvPr/>
        </p:nvSpPr>
        <p:spPr bwMode="auto">
          <a:xfrm>
            <a:off x="977711" y="403100"/>
            <a:ext cx="4973003" cy="0"/>
          </a:xfrm>
          <a:prstGeom prst="line">
            <a:avLst/>
          </a:prstGeom>
          <a:noFill/>
          <a:ln w="33338">
            <a:solidFill>
              <a:srgbClr val="800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0" name="Line 72"/>
          <p:cNvSpPr>
            <a:spLocks noChangeShapeType="1"/>
          </p:cNvSpPr>
          <p:nvPr/>
        </p:nvSpPr>
        <p:spPr bwMode="auto">
          <a:xfrm>
            <a:off x="1797051" y="381857"/>
            <a:ext cx="0" cy="93472"/>
          </a:xfrm>
          <a:prstGeom prst="line">
            <a:avLst/>
          </a:prstGeom>
          <a:noFill/>
          <a:ln w="33338">
            <a:solidFill>
              <a:srgbClr val="800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1" name="Rectangle 73"/>
          <p:cNvSpPr>
            <a:spLocks noChangeArrowheads="1"/>
          </p:cNvSpPr>
          <p:nvPr/>
        </p:nvSpPr>
        <p:spPr bwMode="auto">
          <a:xfrm>
            <a:off x="1627633" y="89063"/>
            <a:ext cx="231538" cy="311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2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-8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2" name="Line 74"/>
          <p:cNvSpPr>
            <a:spLocks noChangeShapeType="1"/>
          </p:cNvSpPr>
          <p:nvPr/>
        </p:nvSpPr>
        <p:spPr bwMode="auto">
          <a:xfrm>
            <a:off x="2701101" y="381857"/>
            <a:ext cx="0" cy="93472"/>
          </a:xfrm>
          <a:prstGeom prst="line">
            <a:avLst/>
          </a:prstGeom>
          <a:noFill/>
          <a:ln w="33338">
            <a:solidFill>
              <a:srgbClr val="800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3" name="Rectangle 75"/>
          <p:cNvSpPr>
            <a:spLocks noChangeArrowheads="1"/>
          </p:cNvSpPr>
          <p:nvPr/>
        </p:nvSpPr>
        <p:spPr bwMode="auto">
          <a:xfrm>
            <a:off x="2530222" y="89063"/>
            <a:ext cx="231538" cy="311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2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-4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4" name="Line 76"/>
          <p:cNvSpPr>
            <a:spLocks noChangeShapeType="1"/>
          </p:cNvSpPr>
          <p:nvPr/>
        </p:nvSpPr>
        <p:spPr bwMode="auto">
          <a:xfrm>
            <a:off x="3606611" y="381857"/>
            <a:ext cx="0" cy="93472"/>
          </a:xfrm>
          <a:prstGeom prst="line">
            <a:avLst/>
          </a:prstGeom>
          <a:noFill/>
          <a:ln w="33338">
            <a:solidFill>
              <a:srgbClr val="800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5" name="Rectangle 77"/>
          <p:cNvSpPr>
            <a:spLocks noChangeArrowheads="1"/>
          </p:cNvSpPr>
          <p:nvPr/>
        </p:nvSpPr>
        <p:spPr bwMode="auto">
          <a:xfrm>
            <a:off x="3478087" y="89063"/>
            <a:ext cx="144526" cy="311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2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6" name="Line 78"/>
          <p:cNvSpPr>
            <a:spLocks noChangeShapeType="1"/>
          </p:cNvSpPr>
          <p:nvPr/>
        </p:nvSpPr>
        <p:spPr bwMode="auto">
          <a:xfrm>
            <a:off x="4510660" y="381857"/>
            <a:ext cx="0" cy="93472"/>
          </a:xfrm>
          <a:prstGeom prst="line">
            <a:avLst/>
          </a:prstGeom>
          <a:noFill/>
          <a:ln w="33338">
            <a:solidFill>
              <a:srgbClr val="800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7" name="Rectangle 79"/>
          <p:cNvSpPr>
            <a:spLocks noChangeArrowheads="1"/>
          </p:cNvSpPr>
          <p:nvPr/>
        </p:nvSpPr>
        <p:spPr bwMode="auto">
          <a:xfrm>
            <a:off x="4382136" y="89063"/>
            <a:ext cx="144526" cy="311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2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8" name="Line 80"/>
          <p:cNvSpPr>
            <a:spLocks noChangeShapeType="1"/>
          </p:cNvSpPr>
          <p:nvPr/>
        </p:nvSpPr>
        <p:spPr bwMode="auto">
          <a:xfrm>
            <a:off x="5414710" y="381857"/>
            <a:ext cx="0" cy="93472"/>
          </a:xfrm>
          <a:prstGeom prst="line">
            <a:avLst/>
          </a:prstGeom>
          <a:noFill/>
          <a:ln w="33338">
            <a:solidFill>
              <a:srgbClr val="800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9" name="Rectangle 81"/>
          <p:cNvSpPr>
            <a:spLocks noChangeArrowheads="1"/>
          </p:cNvSpPr>
          <p:nvPr/>
        </p:nvSpPr>
        <p:spPr bwMode="auto">
          <a:xfrm>
            <a:off x="5286186" y="89063"/>
            <a:ext cx="144526" cy="311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2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8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0" name="Oval 82"/>
          <p:cNvSpPr>
            <a:spLocks noChangeArrowheads="1"/>
          </p:cNvSpPr>
          <p:nvPr/>
        </p:nvSpPr>
        <p:spPr bwMode="auto">
          <a:xfrm>
            <a:off x="1151510" y="4797745"/>
            <a:ext cx="188405" cy="188405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61" name="Line 83"/>
          <p:cNvSpPr>
            <a:spLocks noChangeShapeType="1"/>
          </p:cNvSpPr>
          <p:nvPr/>
        </p:nvSpPr>
        <p:spPr bwMode="auto">
          <a:xfrm>
            <a:off x="1151510" y="4891217"/>
            <a:ext cx="186944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62" name="Line 84"/>
          <p:cNvSpPr>
            <a:spLocks noChangeShapeType="1"/>
          </p:cNvSpPr>
          <p:nvPr/>
        </p:nvSpPr>
        <p:spPr bwMode="auto">
          <a:xfrm>
            <a:off x="1244982" y="4797745"/>
            <a:ext cx="0" cy="186944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63" name="Oval 85"/>
          <p:cNvSpPr>
            <a:spLocks noChangeArrowheads="1"/>
          </p:cNvSpPr>
          <p:nvPr/>
        </p:nvSpPr>
        <p:spPr bwMode="auto">
          <a:xfrm>
            <a:off x="2696719" y="3395665"/>
            <a:ext cx="186944" cy="186944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64" name="Line 86"/>
          <p:cNvSpPr>
            <a:spLocks noChangeShapeType="1"/>
          </p:cNvSpPr>
          <p:nvPr/>
        </p:nvSpPr>
        <p:spPr bwMode="auto">
          <a:xfrm>
            <a:off x="2696719" y="3489137"/>
            <a:ext cx="186944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65" name="Line 87"/>
          <p:cNvSpPr>
            <a:spLocks noChangeShapeType="1"/>
          </p:cNvSpPr>
          <p:nvPr/>
        </p:nvSpPr>
        <p:spPr bwMode="auto">
          <a:xfrm>
            <a:off x="2790191" y="3395665"/>
            <a:ext cx="0" cy="186944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66" name="Oval 88"/>
          <p:cNvSpPr>
            <a:spLocks noChangeArrowheads="1"/>
          </p:cNvSpPr>
          <p:nvPr/>
        </p:nvSpPr>
        <p:spPr bwMode="auto">
          <a:xfrm>
            <a:off x="2701101" y="3391283"/>
            <a:ext cx="186944" cy="188405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67" name="Line 89"/>
          <p:cNvSpPr>
            <a:spLocks noChangeShapeType="1"/>
          </p:cNvSpPr>
          <p:nvPr/>
        </p:nvSpPr>
        <p:spPr bwMode="auto">
          <a:xfrm>
            <a:off x="2699640" y="3484755"/>
            <a:ext cx="188405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68" name="Line 90"/>
          <p:cNvSpPr>
            <a:spLocks noChangeShapeType="1"/>
          </p:cNvSpPr>
          <p:nvPr/>
        </p:nvSpPr>
        <p:spPr bwMode="auto">
          <a:xfrm>
            <a:off x="2793112" y="3391283"/>
            <a:ext cx="0" cy="186944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69" name="Oval 91"/>
          <p:cNvSpPr>
            <a:spLocks noChangeArrowheads="1"/>
          </p:cNvSpPr>
          <p:nvPr/>
        </p:nvSpPr>
        <p:spPr bwMode="auto">
          <a:xfrm>
            <a:off x="2974214" y="3144459"/>
            <a:ext cx="186944" cy="186944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0" name="Line 92"/>
          <p:cNvSpPr>
            <a:spLocks noChangeShapeType="1"/>
          </p:cNvSpPr>
          <p:nvPr/>
        </p:nvSpPr>
        <p:spPr bwMode="auto">
          <a:xfrm>
            <a:off x="2974214" y="3236470"/>
            <a:ext cx="186944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1" name="Line 93"/>
          <p:cNvSpPr>
            <a:spLocks noChangeShapeType="1"/>
          </p:cNvSpPr>
          <p:nvPr/>
        </p:nvSpPr>
        <p:spPr bwMode="auto">
          <a:xfrm>
            <a:off x="3067686" y="3142998"/>
            <a:ext cx="0" cy="188405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2" name="Oval 94"/>
          <p:cNvSpPr>
            <a:spLocks noChangeArrowheads="1"/>
          </p:cNvSpPr>
          <p:nvPr/>
        </p:nvSpPr>
        <p:spPr bwMode="auto">
          <a:xfrm>
            <a:off x="3318892" y="2831911"/>
            <a:ext cx="186944" cy="186944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3" name="Line 95"/>
          <p:cNvSpPr>
            <a:spLocks noChangeShapeType="1"/>
          </p:cNvSpPr>
          <p:nvPr/>
        </p:nvSpPr>
        <p:spPr bwMode="auto">
          <a:xfrm>
            <a:off x="3318892" y="2923923"/>
            <a:ext cx="186944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4" name="Line 96"/>
          <p:cNvSpPr>
            <a:spLocks noChangeShapeType="1"/>
          </p:cNvSpPr>
          <p:nvPr/>
        </p:nvSpPr>
        <p:spPr bwMode="auto">
          <a:xfrm>
            <a:off x="3412364" y="2830451"/>
            <a:ext cx="0" cy="188405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5" name="Oval 97"/>
          <p:cNvSpPr>
            <a:spLocks noChangeArrowheads="1"/>
          </p:cNvSpPr>
          <p:nvPr/>
        </p:nvSpPr>
        <p:spPr bwMode="auto">
          <a:xfrm>
            <a:off x="3375852" y="2777873"/>
            <a:ext cx="188405" cy="186944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6" name="Line 98"/>
          <p:cNvSpPr>
            <a:spLocks noChangeShapeType="1"/>
          </p:cNvSpPr>
          <p:nvPr/>
        </p:nvSpPr>
        <p:spPr bwMode="auto">
          <a:xfrm>
            <a:off x="3375852" y="2869884"/>
            <a:ext cx="188405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7" name="Line 99"/>
          <p:cNvSpPr>
            <a:spLocks noChangeShapeType="1"/>
          </p:cNvSpPr>
          <p:nvPr/>
        </p:nvSpPr>
        <p:spPr bwMode="auto">
          <a:xfrm>
            <a:off x="3469324" y="2776412"/>
            <a:ext cx="0" cy="188405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8" name="Oval 100"/>
          <p:cNvSpPr>
            <a:spLocks noChangeArrowheads="1"/>
          </p:cNvSpPr>
          <p:nvPr/>
        </p:nvSpPr>
        <p:spPr bwMode="auto">
          <a:xfrm>
            <a:off x="3478087" y="2685861"/>
            <a:ext cx="186944" cy="186944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9" name="Line 101"/>
          <p:cNvSpPr>
            <a:spLocks noChangeShapeType="1"/>
          </p:cNvSpPr>
          <p:nvPr/>
        </p:nvSpPr>
        <p:spPr bwMode="auto">
          <a:xfrm>
            <a:off x="3478087" y="2777873"/>
            <a:ext cx="186944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0" name="Line 102"/>
          <p:cNvSpPr>
            <a:spLocks noChangeShapeType="1"/>
          </p:cNvSpPr>
          <p:nvPr/>
        </p:nvSpPr>
        <p:spPr bwMode="auto">
          <a:xfrm>
            <a:off x="3571559" y="2684401"/>
            <a:ext cx="0" cy="186944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1" name="Oval 103"/>
          <p:cNvSpPr>
            <a:spLocks noChangeArrowheads="1"/>
          </p:cNvSpPr>
          <p:nvPr/>
        </p:nvSpPr>
        <p:spPr bwMode="auto">
          <a:xfrm>
            <a:off x="4291585" y="1948309"/>
            <a:ext cx="186944" cy="186944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2" name="Line 104"/>
          <p:cNvSpPr>
            <a:spLocks noChangeShapeType="1"/>
          </p:cNvSpPr>
          <p:nvPr/>
        </p:nvSpPr>
        <p:spPr bwMode="auto">
          <a:xfrm>
            <a:off x="4290125" y="2041781"/>
            <a:ext cx="186944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3" name="Line 105"/>
          <p:cNvSpPr>
            <a:spLocks noChangeShapeType="1"/>
          </p:cNvSpPr>
          <p:nvPr/>
        </p:nvSpPr>
        <p:spPr bwMode="auto">
          <a:xfrm>
            <a:off x="4383597" y="1948309"/>
            <a:ext cx="0" cy="186944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4" name="Oval 106"/>
          <p:cNvSpPr>
            <a:spLocks noChangeArrowheads="1"/>
          </p:cNvSpPr>
          <p:nvPr/>
        </p:nvSpPr>
        <p:spPr bwMode="auto">
          <a:xfrm>
            <a:off x="4541331" y="1720471"/>
            <a:ext cx="186944" cy="186944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5" name="Line 107"/>
          <p:cNvSpPr>
            <a:spLocks noChangeShapeType="1"/>
          </p:cNvSpPr>
          <p:nvPr/>
        </p:nvSpPr>
        <p:spPr bwMode="auto">
          <a:xfrm>
            <a:off x="4541331" y="1813943"/>
            <a:ext cx="186944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6" name="Line 108"/>
          <p:cNvSpPr>
            <a:spLocks noChangeShapeType="1"/>
          </p:cNvSpPr>
          <p:nvPr/>
        </p:nvSpPr>
        <p:spPr bwMode="auto">
          <a:xfrm>
            <a:off x="4634803" y="1720471"/>
            <a:ext cx="0" cy="186944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7" name="Oval 109"/>
          <p:cNvSpPr>
            <a:spLocks noChangeArrowheads="1"/>
          </p:cNvSpPr>
          <p:nvPr/>
        </p:nvSpPr>
        <p:spPr bwMode="auto">
          <a:xfrm>
            <a:off x="4845115" y="1444436"/>
            <a:ext cx="186944" cy="188405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8" name="Line 110"/>
          <p:cNvSpPr>
            <a:spLocks noChangeShapeType="1"/>
          </p:cNvSpPr>
          <p:nvPr/>
        </p:nvSpPr>
        <p:spPr bwMode="auto">
          <a:xfrm>
            <a:off x="4843654" y="1537908"/>
            <a:ext cx="188405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9" name="Line 111"/>
          <p:cNvSpPr>
            <a:spLocks noChangeShapeType="1"/>
          </p:cNvSpPr>
          <p:nvPr/>
        </p:nvSpPr>
        <p:spPr bwMode="auto">
          <a:xfrm>
            <a:off x="4937126" y="1444436"/>
            <a:ext cx="0" cy="186944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90" name="Oval 112"/>
          <p:cNvSpPr>
            <a:spLocks noChangeArrowheads="1"/>
          </p:cNvSpPr>
          <p:nvPr/>
        </p:nvSpPr>
        <p:spPr bwMode="auto">
          <a:xfrm>
            <a:off x="5264278" y="1063246"/>
            <a:ext cx="186944" cy="186944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91" name="Line 113"/>
          <p:cNvSpPr>
            <a:spLocks noChangeShapeType="1"/>
          </p:cNvSpPr>
          <p:nvPr/>
        </p:nvSpPr>
        <p:spPr bwMode="auto">
          <a:xfrm>
            <a:off x="5264278" y="1156718"/>
            <a:ext cx="186944" cy="0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92" name="Line 114"/>
          <p:cNvSpPr>
            <a:spLocks noChangeShapeType="1"/>
          </p:cNvSpPr>
          <p:nvPr/>
        </p:nvSpPr>
        <p:spPr bwMode="auto">
          <a:xfrm>
            <a:off x="5357750" y="1063246"/>
            <a:ext cx="0" cy="186944"/>
          </a:xfrm>
          <a:prstGeom prst="lin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93" name="Oval 115"/>
          <p:cNvSpPr>
            <a:spLocks noChangeAspect="1" noChangeArrowheads="1"/>
          </p:cNvSpPr>
          <p:nvPr/>
        </p:nvSpPr>
        <p:spPr bwMode="auto">
          <a:xfrm>
            <a:off x="1184704" y="4830939"/>
            <a:ext cx="111816" cy="111816"/>
          </a:xfrm>
          <a:prstGeom prst="ellipse">
            <a:avLst/>
          </a:prstGeom>
          <a:solidFill>
            <a:srgbClr val="0000FF"/>
          </a:solidFill>
          <a:ln w="33338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94" name="Oval 116"/>
          <p:cNvSpPr>
            <a:spLocks noChangeArrowheads="1"/>
          </p:cNvSpPr>
          <p:nvPr/>
        </p:nvSpPr>
        <p:spPr bwMode="auto">
          <a:xfrm>
            <a:off x="2715706" y="3245233"/>
            <a:ext cx="148971" cy="146050"/>
          </a:xfrm>
          <a:prstGeom prst="ellipse">
            <a:avLst/>
          </a:prstGeom>
          <a:solidFill>
            <a:srgbClr val="0000FF"/>
          </a:solidFill>
          <a:ln w="33338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95" name="Oval 117"/>
          <p:cNvSpPr>
            <a:spLocks noChangeArrowheads="1"/>
          </p:cNvSpPr>
          <p:nvPr/>
        </p:nvSpPr>
        <p:spPr bwMode="auto">
          <a:xfrm>
            <a:off x="2720087" y="3754948"/>
            <a:ext cx="147511" cy="147511"/>
          </a:xfrm>
          <a:prstGeom prst="ellipse">
            <a:avLst/>
          </a:prstGeom>
          <a:solidFill>
            <a:srgbClr val="0000FF"/>
          </a:solidFill>
          <a:ln w="33338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96" name="Oval 118"/>
          <p:cNvSpPr>
            <a:spLocks noChangeArrowheads="1"/>
          </p:cNvSpPr>
          <p:nvPr/>
        </p:nvSpPr>
        <p:spPr bwMode="auto">
          <a:xfrm>
            <a:off x="2994661" y="2992566"/>
            <a:ext cx="147511" cy="146050"/>
          </a:xfrm>
          <a:prstGeom prst="ellipse">
            <a:avLst/>
          </a:prstGeom>
          <a:solidFill>
            <a:srgbClr val="0000FF"/>
          </a:solidFill>
          <a:ln w="33338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97" name="Oval 119"/>
          <p:cNvSpPr>
            <a:spLocks noChangeArrowheads="1"/>
          </p:cNvSpPr>
          <p:nvPr/>
        </p:nvSpPr>
        <p:spPr bwMode="auto">
          <a:xfrm>
            <a:off x="3337879" y="3023237"/>
            <a:ext cx="147511" cy="147511"/>
          </a:xfrm>
          <a:prstGeom prst="ellipse">
            <a:avLst/>
          </a:prstGeom>
          <a:solidFill>
            <a:srgbClr val="0000FF"/>
          </a:solidFill>
          <a:ln w="33338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98" name="Oval 120"/>
          <p:cNvSpPr>
            <a:spLocks noChangeArrowheads="1"/>
          </p:cNvSpPr>
          <p:nvPr/>
        </p:nvSpPr>
        <p:spPr bwMode="auto">
          <a:xfrm>
            <a:off x="3397759" y="2111885"/>
            <a:ext cx="146050" cy="146050"/>
          </a:xfrm>
          <a:prstGeom prst="ellipse">
            <a:avLst/>
          </a:prstGeom>
          <a:solidFill>
            <a:srgbClr val="0000FF"/>
          </a:solidFill>
          <a:ln w="33338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99" name="Oval 121"/>
          <p:cNvSpPr>
            <a:spLocks noChangeArrowheads="1"/>
          </p:cNvSpPr>
          <p:nvPr/>
        </p:nvSpPr>
        <p:spPr bwMode="auto">
          <a:xfrm>
            <a:off x="3498534" y="3220405"/>
            <a:ext cx="147511" cy="146050"/>
          </a:xfrm>
          <a:prstGeom prst="ellipse">
            <a:avLst/>
          </a:prstGeom>
          <a:solidFill>
            <a:srgbClr val="0000FF"/>
          </a:solidFill>
          <a:ln w="33338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00" name="Oval 122"/>
          <p:cNvSpPr>
            <a:spLocks noChangeArrowheads="1"/>
          </p:cNvSpPr>
          <p:nvPr/>
        </p:nvSpPr>
        <p:spPr bwMode="auto">
          <a:xfrm>
            <a:off x="4310572" y="1796417"/>
            <a:ext cx="146050" cy="147511"/>
          </a:xfrm>
          <a:prstGeom prst="ellipse">
            <a:avLst/>
          </a:prstGeom>
          <a:solidFill>
            <a:srgbClr val="0000FF"/>
          </a:solidFill>
          <a:ln w="33338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01" name="Oval 123"/>
          <p:cNvSpPr>
            <a:spLocks noChangeArrowheads="1"/>
          </p:cNvSpPr>
          <p:nvPr/>
        </p:nvSpPr>
        <p:spPr bwMode="auto">
          <a:xfrm>
            <a:off x="4561778" y="2084135"/>
            <a:ext cx="147511" cy="146050"/>
          </a:xfrm>
          <a:prstGeom prst="ellipse">
            <a:avLst/>
          </a:prstGeom>
          <a:solidFill>
            <a:srgbClr val="0000FF"/>
          </a:solidFill>
          <a:ln w="33338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02" name="Oval 124"/>
          <p:cNvSpPr>
            <a:spLocks noChangeArrowheads="1"/>
          </p:cNvSpPr>
          <p:nvPr/>
        </p:nvSpPr>
        <p:spPr bwMode="auto">
          <a:xfrm>
            <a:off x="4864101" y="1294005"/>
            <a:ext cx="147511" cy="147511"/>
          </a:xfrm>
          <a:prstGeom prst="ellipse">
            <a:avLst/>
          </a:prstGeom>
          <a:solidFill>
            <a:srgbClr val="0000FF"/>
          </a:solidFill>
          <a:ln w="33338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03" name="Oval 125"/>
          <p:cNvSpPr>
            <a:spLocks noChangeAspect="1" noChangeArrowheads="1"/>
          </p:cNvSpPr>
          <p:nvPr/>
        </p:nvSpPr>
        <p:spPr bwMode="auto">
          <a:xfrm>
            <a:off x="5302757" y="1092962"/>
            <a:ext cx="111816" cy="111816"/>
          </a:xfrm>
          <a:prstGeom prst="ellipse">
            <a:avLst/>
          </a:prstGeom>
          <a:solidFill>
            <a:srgbClr val="0000FF"/>
          </a:solidFill>
          <a:ln w="33338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04" name="Oval 126"/>
          <p:cNvSpPr>
            <a:spLocks noChangeArrowheads="1"/>
          </p:cNvSpPr>
          <p:nvPr/>
        </p:nvSpPr>
        <p:spPr bwMode="auto">
          <a:xfrm>
            <a:off x="1015684" y="4818192"/>
            <a:ext cx="148971" cy="147511"/>
          </a:xfrm>
          <a:prstGeom prst="ellipse">
            <a:avLst/>
          </a:prstGeom>
          <a:noFill/>
          <a:ln w="3333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05" name="Oval 127"/>
          <p:cNvSpPr>
            <a:spLocks noChangeArrowheads="1"/>
          </p:cNvSpPr>
          <p:nvPr/>
        </p:nvSpPr>
        <p:spPr bwMode="auto">
          <a:xfrm>
            <a:off x="1015684" y="3245233"/>
            <a:ext cx="148971" cy="146050"/>
          </a:xfrm>
          <a:prstGeom prst="ellipse">
            <a:avLst/>
          </a:prstGeom>
          <a:noFill/>
          <a:ln w="3333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06" name="Oval 128"/>
          <p:cNvSpPr>
            <a:spLocks noChangeArrowheads="1"/>
          </p:cNvSpPr>
          <p:nvPr/>
        </p:nvSpPr>
        <p:spPr bwMode="auto">
          <a:xfrm>
            <a:off x="1015684" y="3754948"/>
            <a:ext cx="148971" cy="147511"/>
          </a:xfrm>
          <a:prstGeom prst="ellipse">
            <a:avLst/>
          </a:prstGeom>
          <a:noFill/>
          <a:ln w="3333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07" name="Oval 129"/>
          <p:cNvSpPr>
            <a:spLocks noChangeArrowheads="1"/>
          </p:cNvSpPr>
          <p:nvPr/>
        </p:nvSpPr>
        <p:spPr bwMode="auto">
          <a:xfrm>
            <a:off x="1015684" y="2992566"/>
            <a:ext cx="148971" cy="146050"/>
          </a:xfrm>
          <a:prstGeom prst="ellipse">
            <a:avLst/>
          </a:prstGeom>
          <a:noFill/>
          <a:ln w="3333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08" name="Oval 130"/>
          <p:cNvSpPr>
            <a:spLocks noChangeArrowheads="1"/>
          </p:cNvSpPr>
          <p:nvPr/>
        </p:nvSpPr>
        <p:spPr bwMode="auto">
          <a:xfrm>
            <a:off x="1015684" y="3023237"/>
            <a:ext cx="148971" cy="147511"/>
          </a:xfrm>
          <a:prstGeom prst="ellipse">
            <a:avLst/>
          </a:prstGeom>
          <a:noFill/>
          <a:ln w="3333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09" name="Oval 131"/>
          <p:cNvSpPr>
            <a:spLocks noChangeArrowheads="1"/>
          </p:cNvSpPr>
          <p:nvPr/>
        </p:nvSpPr>
        <p:spPr bwMode="auto">
          <a:xfrm>
            <a:off x="1015684" y="2111885"/>
            <a:ext cx="148971" cy="146050"/>
          </a:xfrm>
          <a:prstGeom prst="ellipse">
            <a:avLst/>
          </a:prstGeom>
          <a:noFill/>
          <a:ln w="3333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10" name="Oval 132"/>
          <p:cNvSpPr>
            <a:spLocks noChangeArrowheads="1"/>
          </p:cNvSpPr>
          <p:nvPr/>
        </p:nvSpPr>
        <p:spPr bwMode="auto">
          <a:xfrm>
            <a:off x="1015684" y="3220405"/>
            <a:ext cx="148971" cy="146050"/>
          </a:xfrm>
          <a:prstGeom prst="ellipse">
            <a:avLst/>
          </a:prstGeom>
          <a:noFill/>
          <a:ln w="3333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11" name="Oval 133"/>
          <p:cNvSpPr>
            <a:spLocks noChangeArrowheads="1"/>
          </p:cNvSpPr>
          <p:nvPr/>
        </p:nvSpPr>
        <p:spPr bwMode="auto">
          <a:xfrm>
            <a:off x="1015684" y="1796417"/>
            <a:ext cx="148971" cy="147511"/>
          </a:xfrm>
          <a:prstGeom prst="ellipse">
            <a:avLst/>
          </a:prstGeom>
          <a:noFill/>
          <a:ln w="3333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12" name="Oval 134"/>
          <p:cNvSpPr>
            <a:spLocks noChangeArrowheads="1"/>
          </p:cNvSpPr>
          <p:nvPr/>
        </p:nvSpPr>
        <p:spPr bwMode="auto">
          <a:xfrm>
            <a:off x="1015684" y="2084135"/>
            <a:ext cx="148971" cy="146050"/>
          </a:xfrm>
          <a:prstGeom prst="ellipse">
            <a:avLst/>
          </a:prstGeom>
          <a:noFill/>
          <a:ln w="3333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13" name="Oval 135"/>
          <p:cNvSpPr>
            <a:spLocks noChangeArrowheads="1"/>
          </p:cNvSpPr>
          <p:nvPr/>
        </p:nvSpPr>
        <p:spPr bwMode="auto">
          <a:xfrm>
            <a:off x="1015684" y="1294005"/>
            <a:ext cx="148971" cy="147511"/>
          </a:xfrm>
          <a:prstGeom prst="ellipse">
            <a:avLst/>
          </a:prstGeom>
          <a:noFill/>
          <a:ln w="3333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14" name="Oval 136"/>
          <p:cNvSpPr>
            <a:spLocks noChangeArrowheads="1"/>
          </p:cNvSpPr>
          <p:nvPr/>
        </p:nvSpPr>
        <p:spPr bwMode="auto">
          <a:xfrm>
            <a:off x="1015684" y="1083693"/>
            <a:ext cx="148971" cy="147511"/>
          </a:xfrm>
          <a:prstGeom prst="ellipse">
            <a:avLst/>
          </a:prstGeom>
          <a:noFill/>
          <a:ln w="3333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15" name="Oval 137"/>
          <p:cNvSpPr>
            <a:spLocks noChangeArrowheads="1"/>
          </p:cNvSpPr>
          <p:nvPr/>
        </p:nvSpPr>
        <p:spPr bwMode="auto">
          <a:xfrm>
            <a:off x="1171957" y="5190619"/>
            <a:ext cx="147511" cy="147511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16" name="Oval 138"/>
          <p:cNvSpPr>
            <a:spLocks noChangeArrowheads="1"/>
          </p:cNvSpPr>
          <p:nvPr/>
        </p:nvSpPr>
        <p:spPr bwMode="auto">
          <a:xfrm>
            <a:off x="2715706" y="5190619"/>
            <a:ext cx="148971" cy="147511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17" name="Oval 139"/>
          <p:cNvSpPr>
            <a:spLocks noChangeArrowheads="1"/>
          </p:cNvSpPr>
          <p:nvPr/>
        </p:nvSpPr>
        <p:spPr bwMode="auto">
          <a:xfrm>
            <a:off x="2720087" y="5190619"/>
            <a:ext cx="147511" cy="147511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18" name="Oval 140"/>
          <p:cNvSpPr>
            <a:spLocks noChangeArrowheads="1"/>
          </p:cNvSpPr>
          <p:nvPr/>
        </p:nvSpPr>
        <p:spPr bwMode="auto">
          <a:xfrm>
            <a:off x="2994661" y="5190619"/>
            <a:ext cx="147511" cy="147511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19" name="Oval 141"/>
          <p:cNvSpPr>
            <a:spLocks noChangeArrowheads="1"/>
          </p:cNvSpPr>
          <p:nvPr/>
        </p:nvSpPr>
        <p:spPr bwMode="auto">
          <a:xfrm>
            <a:off x="3337879" y="5190619"/>
            <a:ext cx="147511" cy="147511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20" name="Oval 142"/>
          <p:cNvSpPr>
            <a:spLocks noChangeArrowheads="1"/>
          </p:cNvSpPr>
          <p:nvPr/>
        </p:nvSpPr>
        <p:spPr bwMode="auto">
          <a:xfrm>
            <a:off x="3397759" y="5190619"/>
            <a:ext cx="146050" cy="147511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21" name="Oval 143"/>
          <p:cNvSpPr>
            <a:spLocks noChangeArrowheads="1"/>
          </p:cNvSpPr>
          <p:nvPr/>
        </p:nvSpPr>
        <p:spPr bwMode="auto">
          <a:xfrm>
            <a:off x="3498534" y="5190619"/>
            <a:ext cx="147511" cy="147511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22" name="Oval 144"/>
          <p:cNvSpPr>
            <a:spLocks noChangeArrowheads="1"/>
          </p:cNvSpPr>
          <p:nvPr/>
        </p:nvSpPr>
        <p:spPr bwMode="auto">
          <a:xfrm>
            <a:off x="4310572" y="5190619"/>
            <a:ext cx="146050" cy="147511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23" name="Oval 145"/>
          <p:cNvSpPr>
            <a:spLocks noChangeArrowheads="1"/>
          </p:cNvSpPr>
          <p:nvPr/>
        </p:nvSpPr>
        <p:spPr bwMode="auto">
          <a:xfrm>
            <a:off x="4561778" y="5190619"/>
            <a:ext cx="147511" cy="147511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24" name="Oval 146"/>
          <p:cNvSpPr>
            <a:spLocks noChangeArrowheads="1"/>
          </p:cNvSpPr>
          <p:nvPr/>
        </p:nvSpPr>
        <p:spPr bwMode="auto">
          <a:xfrm>
            <a:off x="4864101" y="5190619"/>
            <a:ext cx="147511" cy="147511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25" name="Oval 147"/>
          <p:cNvSpPr>
            <a:spLocks noChangeArrowheads="1"/>
          </p:cNvSpPr>
          <p:nvPr/>
        </p:nvSpPr>
        <p:spPr bwMode="auto">
          <a:xfrm>
            <a:off x="5284725" y="5190619"/>
            <a:ext cx="147511" cy="147511"/>
          </a:xfrm>
          <a:prstGeom prst="ellipse">
            <a:avLst/>
          </a:prstGeom>
          <a:noFill/>
          <a:ln w="333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26" name="Line 148"/>
          <p:cNvSpPr>
            <a:spLocks noChangeShapeType="1"/>
          </p:cNvSpPr>
          <p:nvPr/>
        </p:nvSpPr>
        <p:spPr bwMode="auto">
          <a:xfrm flipV="1">
            <a:off x="977711" y="5371721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27" name="Line 149"/>
          <p:cNvSpPr>
            <a:spLocks noChangeShapeType="1"/>
          </p:cNvSpPr>
          <p:nvPr/>
        </p:nvSpPr>
        <p:spPr bwMode="auto">
          <a:xfrm flipV="1">
            <a:off x="1014223" y="5333748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28" name="Line 150"/>
          <p:cNvSpPr>
            <a:spLocks noChangeShapeType="1"/>
          </p:cNvSpPr>
          <p:nvPr/>
        </p:nvSpPr>
        <p:spPr bwMode="auto">
          <a:xfrm flipV="1">
            <a:off x="1052196" y="5297236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29" name="Line 151"/>
          <p:cNvSpPr>
            <a:spLocks noChangeShapeType="1"/>
          </p:cNvSpPr>
          <p:nvPr/>
        </p:nvSpPr>
        <p:spPr bwMode="auto">
          <a:xfrm flipV="1">
            <a:off x="1090169" y="5259263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30" name="Line 152"/>
          <p:cNvSpPr>
            <a:spLocks noChangeShapeType="1"/>
          </p:cNvSpPr>
          <p:nvPr/>
        </p:nvSpPr>
        <p:spPr bwMode="auto">
          <a:xfrm flipV="1">
            <a:off x="1128142" y="5221290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31" name="Line 153"/>
          <p:cNvSpPr>
            <a:spLocks noChangeShapeType="1"/>
          </p:cNvSpPr>
          <p:nvPr/>
        </p:nvSpPr>
        <p:spPr bwMode="auto">
          <a:xfrm flipV="1">
            <a:off x="1164655" y="5183317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32" name="Line 154"/>
          <p:cNvSpPr>
            <a:spLocks noChangeShapeType="1"/>
          </p:cNvSpPr>
          <p:nvPr/>
        </p:nvSpPr>
        <p:spPr bwMode="auto">
          <a:xfrm flipV="1">
            <a:off x="1202628" y="5146804"/>
            <a:ext cx="584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33" name="Line 155"/>
          <p:cNvSpPr>
            <a:spLocks noChangeShapeType="1"/>
          </p:cNvSpPr>
          <p:nvPr/>
        </p:nvSpPr>
        <p:spPr bwMode="auto">
          <a:xfrm flipV="1">
            <a:off x="1240601" y="5108831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34" name="Line 156"/>
          <p:cNvSpPr>
            <a:spLocks noChangeShapeType="1"/>
          </p:cNvSpPr>
          <p:nvPr/>
        </p:nvSpPr>
        <p:spPr bwMode="auto">
          <a:xfrm flipV="1">
            <a:off x="1278574" y="5070858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35" name="Line 157"/>
          <p:cNvSpPr>
            <a:spLocks noChangeShapeType="1"/>
          </p:cNvSpPr>
          <p:nvPr/>
        </p:nvSpPr>
        <p:spPr bwMode="auto">
          <a:xfrm flipV="1">
            <a:off x="1316547" y="5032885"/>
            <a:ext cx="438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36" name="Line 158"/>
          <p:cNvSpPr>
            <a:spLocks noChangeShapeType="1"/>
          </p:cNvSpPr>
          <p:nvPr/>
        </p:nvSpPr>
        <p:spPr bwMode="auto">
          <a:xfrm flipV="1">
            <a:off x="1353059" y="4994912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37" name="Line 159"/>
          <p:cNvSpPr>
            <a:spLocks noChangeShapeType="1"/>
          </p:cNvSpPr>
          <p:nvPr/>
        </p:nvSpPr>
        <p:spPr bwMode="auto">
          <a:xfrm flipV="1">
            <a:off x="1391032" y="4958400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38" name="Line 160"/>
          <p:cNvSpPr>
            <a:spLocks noChangeShapeType="1"/>
          </p:cNvSpPr>
          <p:nvPr/>
        </p:nvSpPr>
        <p:spPr bwMode="auto">
          <a:xfrm flipV="1">
            <a:off x="1429005" y="4920427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39" name="Line 161"/>
          <p:cNvSpPr>
            <a:spLocks noChangeShapeType="1"/>
          </p:cNvSpPr>
          <p:nvPr/>
        </p:nvSpPr>
        <p:spPr bwMode="auto">
          <a:xfrm flipV="1">
            <a:off x="1466978" y="4882454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40" name="Line 162"/>
          <p:cNvSpPr>
            <a:spLocks noChangeShapeType="1"/>
          </p:cNvSpPr>
          <p:nvPr/>
        </p:nvSpPr>
        <p:spPr bwMode="auto">
          <a:xfrm flipV="1">
            <a:off x="1503491" y="4844481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41" name="Line 163"/>
          <p:cNvSpPr>
            <a:spLocks noChangeShapeType="1"/>
          </p:cNvSpPr>
          <p:nvPr/>
        </p:nvSpPr>
        <p:spPr bwMode="auto">
          <a:xfrm flipV="1">
            <a:off x="1541464" y="4807968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42" name="Line 164"/>
          <p:cNvSpPr>
            <a:spLocks noChangeShapeType="1"/>
          </p:cNvSpPr>
          <p:nvPr/>
        </p:nvSpPr>
        <p:spPr bwMode="auto">
          <a:xfrm flipV="1">
            <a:off x="1579437" y="4769995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43" name="Line 165"/>
          <p:cNvSpPr>
            <a:spLocks noChangeShapeType="1"/>
          </p:cNvSpPr>
          <p:nvPr/>
        </p:nvSpPr>
        <p:spPr bwMode="auto">
          <a:xfrm flipV="1">
            <a:off x="1617410" y="4732022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44" name="Line 166"/>
          <p:cNvSpPr>
            <a:spLocks noChangeShapeType="1"/>
          </p:cNvSpPr>
          <p:nvPr/>
        </p:nvSpPr>
        <p:spPr bwMode="auto">
          <a:xfrm flipV="1">
            <a:off x="1653922" y="4694049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45" name="Line 167"/>
          <p:cNvSpPr>
            <a:spLocks noChangeShapeType="1"/>
          </p:cNvSpPr>
          <p:nvPr/>
        </p:nvSpPr>
        <p:spPr bwMode="auto">
          <a:xfrm flipV="1">
            <a:off x="1691895" y="4656076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46" name="Line 168"/>
          <p:cNvSpPr>
            <a:spLocks noChangeShapeType="1"/>
          </p:cNvSpPr>
          <p:nvPr/>
        </p:nvSpPr>
        <p:spPr bwMode="auto">
          <a:xfrm flipV="1">
            <a:off x="1729868" y="4619564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47" name="Line 169"/>
          <p:cNvSpPr>
            <a:spLocks noChangeShapeType="1"/>
          </p:cNvSpPr>
          <p:nvPr/>
        </p:nvSpPr>
        <p:spPr bwMode="auto">
          <a:xfrm flipV="1">
            <a:off x="1767841" y="4581591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48" name="Line 170"/>
          <p:cNvSpPr>
            <a:spLocks noChangeShapeType="1"/>
          </p:cNvSpPr>
          <p:nvPr/>
        </p:nvSpPr>
        <p:spPr bwMode="auto">
          <a:xfrm flipV="1">
            <a:off x="1805814" y="4543618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49" name="Line 171"/>
          <p:cNvSpPr>
            <a:spLocks noChangeShapeType="1"/>
          </p:cNvSpPr>
          <p:nvPr/>
        </p:nvSpPr>
        <p:spPr bwMode="auto">
          <a:xfrm flipV="1">
            <a:off x="1842327" y="4505645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50" name="Line 172"/>
          <p:cNvSpPr>
            <a:spLocks noChangeShapeType="1"/>
          </p:cNvSpPr>
          <p:nvPr/>
        </p:nvSpPr>
        <p:spPr bwMode="auto">
          <a:xfrm flipV="1">
            <a:off x="1880300" y="4469132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51" name="Line 173"/>
          <p:cNvSpPr>
            <a:spLocks noChangeShapeType="1"/>
          </p:cNvSpPr>
          <p:nvPr/>
        </p:nvSpPr>
        <p:spPr bwMode="auto">
          <a:xfrm flipV="1">
            <a:off x="1918273" y="4431159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52" name="Line 174"/>
          <p:cNvSpPr>
            <a:spLocks noChangeShapeType="1"/>
          </p:cNvSpPr>
          <p:nvPr/>
        </p:nvSpPr>
        <p:spPr bwMode="auto">
          <a:xfrm flipV="1">
            <a:off x="1956246" y="4393186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53" name="Line 175"/>
          <p:cNvSpPr>
            <a:spLocks noChangeShapeType="1"/>
          </p:cNvSpPr>
          <p:nvPr/>
        </p:nvSpPr>
        <p:spPr bwMode="auto">
          <a:xfrm flipV="1">
            <a:off x="1992758" y="4355213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54" name="Line 176"/>
          <p:cNvSpPr>
            <a:spLocks noChangeShapeType="1"/>
          </p:cNvSpPr>
          <p:nvPr/>
        </p:nvSpPr>
        <p:spPr bwMode="auto">
          <a:xfrm flipV="1">
            <a:off x="2030731" y="4317240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55" name="Line 177"/>
          <p:cNvSpPr>
            <a:spLocks noChangeShapeType="1"/>
          </p:cNvSpPr>
          <p:nvPr/>
        </p:nvSpPr>
        <p:spPr bwMode="auto">
          <a:xfrm flipV="1">
            <a:off x="2068704" y="4280728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56" name="Line 178"/>
          <p:cNvSpPr>
            <a:spLocks noChangeShapeType="1"/>
          </p:cNvSpPr>
          <p:nvPr/>
        </p:nvSpPr>
        <p:spPr bwMode="auto">
          <a:xfrm flipV="1">
            <a:off x="2106677" y="4242755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57" name="Line 179"/>
          <p:cNvSpPr>
            <a:spLocks noChangeShapeType="1"/>
          </p:cNvSpPr>
          <p:nvPr/>
        </p:nvSpPr>
        <p:spPr bwMode="auto">
          <a:xfrm flipV="1">
            <a:off x="2144650" y="4204782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58" name="Line 180"/>
          <p:cNvSpPr>
            <a:spLocks noChangeShapeType="1"/>
          </p:cNvSpPr>
          <p:nvPr/>
        </p:nvSpPr>
        <p:spPr bwMode="auto">
          <a:xfrm flipV="1">
            <a:off x="2181163" y="4166809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59" name="Line 181"/>
          <p:cNvSpPr>
            <a:spLocks noChangeShapeType="1"/>
          </p:cNvSpPr>
          <p:nvPr/>
        </p:nvSpPr>
        <p:spPr bwMode="auto">
          <a:xfrm flipV="1">
            <a:off x="2219136" y="4130296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60" name="Line 182"/>
          <p:cNvSpPr>
            <a:spLocks noChangeShapeType="1"/>
          </p:cNvSpPr>
          <p:nvPr/>
        </p:nvSpPr>
        <p:spPr bwMode="auto">
          <a:xfrm flipV="1">
            <a:off x="2257109" y="4092323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61" name="Line 183"/>
          <p:cNvSpPr>
            <a:spLocks noChangeShapeType="1"/>
          </p:cNvSpPr>
          <p:nvPr/>
        </p:nvSpPr>
        <p:spPr bwMode="auto">
          <a:xfrm flipV="1">
            <a:off x="2295082" y="4054350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62" name="Line 184"/>
          <p:cNvSpPr>
            <a:spLocks noChangeShapeType="1"/>
          </p:cNvSpPr>
          <p:nvPr/>
        </p:nvSpPr>
        <p:spPr bwMode="auto">
          <a:xfrm flipV="1">
            <a:off x="2331594" y="4016377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63" name="Line 185"/>
          <p:cNvSpPr>
            <a:spLocks noChangeShapeType="1"/>
          </p:cNvSpPr>
          <p:nvPr/>
        </p:nvSpPr>
        <p:spPr bwMode="auto">
          <a:xfrm flipV="1">
            <a:off x="2369567" y="3979865"/>
            <a:ext cx="584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64" name="Line 186"/>
          <p:cNvSpPr>
            <a:spLocks noChangeShapeType="1"/>
          </p:cNvSpPr>
          <p:nvPr/>
        </p:nvSpPr>
        <p:spPr bwMode="auto">
          <a:xfrm flipV="1">
            <a:off x="2407540" y="3941892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65" name="Line 187"/>
          <p:cNvSpPr>
            <a:spLocks noChangeShapeType="1"/>
          </p:cNvSpPr>
          <p:nvPr/>
        </p:nvSpPr>
        <p:spPr bwMode="auto">
          <a:xfrm flipV="1">
            <a:off x="2445513" y="3903919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66" name="Line 188"/>
          <p:cNvSpPr>
            <a:spLocks noChangeShapeType="1"/>
          </p:cNvSpPr>
          <p:nvPr/>
        </p:nvSpPr>
        <p:spPr bwMode="auto">
          <a:xfrm flipV="1">
            <a:off x="2483486" y="3865946"/>
            <a:ext cx="438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67" name="Line 189"/>
          <p:cNvSpPr>
            <a:spLocks noChangeShapeType="1"/>
          </p:cNvSpPr>
          <p:nvPr/>
        </p:nvSpPr>
        <p:spPr bwMode="auto">
          <a:xfrm flipV="1">
            <a:off x="2519999" y="3827973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68" name="Line 190"/>
          <p:cNvSpPr>
            <a:spLocks noChangeShapeType="1"/>
          </p:cNvSpPr>
          <p:nvPr/>
        </p:nvSpPr>
        <p:spPr bwMode="auto">
          <a:xfrm flipV="1">
            <a:off x="2557972" y="3791460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69" name="Line 191"/>
          <p:cNvSpPr>
            <a:spLocks noChangeShapeType="1"/>
          </p:cNvSpPr>
          <p:nvPr/>
        </p:nvSpPr>
        <p:spPr bwMode="auto">
          <a:xfrm flipV="1">
            <a:off x="2595945" y="3753487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70" name="Line 192"/>
          <p:cNvSpPr>
            <a:spLocks noChangeShapeType="1"/>
          </p:cNvSpPr>
          <p:nvPr/>
        </p:nvSpPr>
        <p:spPr bwMode="auto">
          <a:xfrm flipV="1">
            <a:off x="2633918" y="3715514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71" name="Line 193"/>
          <p:cNvSpPr>
            <a:spLocks noChangeShapeType="1"/>
          </p:cNvSpPr>
          <p:nvPr/>
        </p:nvSpPr>
        <p:spPr bwMode="auto">
          <a:xfrm flipV="1">
            <a:off x="2670430" y="3677541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72" name="Line 194"/>
          <p:cNvSpPr>
            <a:spLocks noChangeShapeType="1"/>
          </p:cNvSpPr>
          <p:nvPr/>
        </p:nvSpPr>
        <p:spPr bwMode="auto">
          <a:xfrm flipV="1">
            <a:off x="2708403" y="3641029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73" name="Line 195"/>
          <p:cNvSpPr>
            <a:spLocks noChangeShapeType="1"/>
          </p:cNvSpPr>
          <p:nvPr/>
        </p:nvSpPr>
        <p:spPr bwMode="auto">
          <a:xfrm flipV="1">
            <a:off x="2746376" y="3603056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74" name="Line 196"/>
          <p:cNvSpPr>
            <a:spLocks noChangeShapeType="1"/>
          </p:cNvSpPr>
          <p:nvPr/>
        </p:nvSpPr>
        <p:spPr bwMode="auto">
          <a:xfrm flipV="1">
            <a:off x="2784349" y="3565083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75" name="Line 197"/>
          <p:cNvSpPr>
            <a:spLocks noChangeShapeType="1"/>
          </p:cNvSpPr>
          <p:nvPr/>
        </p:nvSpPr>
        <p:spPr bwMode="auto">
          <a:xfrm flipV="1">
            <a:off x="2820862" y="3527110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76" name="Line 198"/>
          <p:cNvSpPr>
            <a:spLocks noChangeShapeType="1"/>
          </p:cNvSpPr>
          <p:nvPr/>
        </p:nvSpPr>
        <p:spPr bwMode="auto">
          <a:xfrm flipV="1">
            <a:off x="2858835" y="3489137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77" name="Line 199"/>
          <p:cNvSpPr>
            <a:spLocks noChangeShapeType="1"/>
          </p:cNvSpPr>
          <p:nvPr/>
        </p:nvSpPr>
        <p:spPr bwMode="auto">
          <a:xfrm flipV="1">
            <a:off x="2896808" y="3452624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78" name="Line 200"/>
          <p:cNvSpPr>
            <a:spLocks noChangeShapeType="1"/>
          </p:cNvSpPr>
          <p:nvPr/>
        </p:nvSpPr>
        <p:spPr bwMode="auto">
          <a:xfrm flipV="1">
            <a:off x="2934781" y="3414651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79" name="Line 201"/>
          <p:cNvSpPr>
            <a:spLocks noChangeShapeType="1"/>
          </p:cNvSpPr>
          <p:nvPr/>
        </p:nvSpPr>
        <p:spPr bwMode="auto">
          <a:xfrm flipV="1">
            <a:off x="2972754" y="3376678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80" name="Line 202"/>
          <p:cNvSpPr>
            <a:spLocks noChangeShapeType="1"/>
          </p:cNvSpPr>
          <p:nvPr/>
        </p:nvSpPr>
        <p:spPr bwMode="auto">
          <a:xfrm flipV="1">
            <a:off x="3009266" y="3338705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81" name="Line 203"/>
          <p:cNvSpPr>
            <a:spLocks noChangeShapeType="1"/>
          </p:cNvSpPr>
          <p:nvPr/>
        </p:nvSpPr>
        <p:spPr bwMode="auto">
          <a:xfrm flipV="1">
            <a:off x="3047239" y="3302193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82" name="Line 204"/>
          <p:cNvSpPr>
            <a:spLocks noChangeShapeType="1"/>
          </p:cNvSpPr>
          <p:nvPr/>
        </p:nvSpPr>
        <p:spPr bwMode="auto">
          <a:xfrm flipV="1">
            <a:off x="3085212" y="3264220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" name="Line 206"/>
          <p:cNvSpPr>
            <a:spLocks noChangeShapeType="1"/>
          </p:cNvSpPr>
          <p:nvPr/>
        </p:nvSpPr>
        <p:spPr bwMode="auto">
          <a:xfrm flipV="1">
            <a:off x="3123185" y="3226247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7" name="Line 207"/>
          <p:cNvSpPr>
            <a:spLocks noChangeShapeType="1"/>
          </p:cNvSpPr>
          <p:nvPr/>
        </p:nvSpPr>
        <p:spPr bwMode="auto">
          <a:xfrm flipV="1">
            <a:off x="3159698" y="3188274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8" name="Line 208"/>
          <p:cNvSpPr>
            <a:spLocks noChangeShapeType="1"/>
          </p:cNvSpPr>
          <p:nvPr/>
        </p:nvSpPr>
        <p:spPr bwMode="auto">
          <a:xfrm flipV="1">
            <a:off x="3197671" y="3151761"/>
            <a:ext cx="584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9" name="Line 209"/>
          <p:cNvSpPr>
            <a:spLocks noChangeShapeType="1"/>
          </p:cNvSpPr>
          <p:nvPr/>
        </p:nvSpPr>
        <p:spPr bwMode="auto">
          <a:xfrm flipV="1">
            <a:off x="3235644" y="3113788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0" name="Line 210"/>
          <p:cNvSpPr>
            <a:spLocks noChangeShapeType="1"/>
          </p:cNvSpPr>
          <p:nvPr/>
        </p:nvSpPr>
        <p:spPr bwMode="auto">
          <a:xfrm flipV="1">
            <a:off x="3273617" y="3075815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" name="Line 211"/>
          <p:cNvSpPr>
            <a:spLocks noChangeShapeType="1"/>
          </p:cNvSpPr>
          <p:nvPr/>
        </p:nvSpPr>
        <p:spPr bwMode="auto">
          <a:xfrm flipV="1">
            <a:off x="3311590" y="3037842"/>
            <a:ext cx="438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2" name="Line 212"/>
          <p:cNvSpPr>
            <a:spLocks noChangeShapeType="1"/>
          </p:cNvSpPr>
          <p:nvPr/>
        </p:nvSpPr>
        <p:spPr bwMode="auto">
          <a:xfrm flipV="1">
            <a:off x="3348102" y="2999869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" name="Line 213"/>
          <p:cNvSpPr>
            <a:spLocks noChangeShapeType="1"/>
          </p:cNvSpPr>
          <p:nvPr/>
        </p:nvSpPr>
        <p:spPr bwMode="auto">
          <a:xfrm flipV="1">
            <a:off x="3386075" y="2963356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4" name="Line 214"/>
          <p:cNvSpPr>
            <a:spLocks noChangeShapeType="1"/>
          </p:cNvSpPr>
          <p:nvPr/>
        </p:nvSpPr>
        <p:spPr bwMode="auto">
          <a:xfrm flipV="1">
            <a:off x="3424048" y="2925383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" name="Line 215"/>
          <p:cNvSpPr>
            <a:spLocks noChangeShapeType="1"/>
          </p:cNvSpPr>
          <p:nvPr/>
        </p:nvSpPr>
        <p:spPr bwMode="auto">
          <a:xfrm flipV="1">
            <a:off x="3462021" y="2887410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6" name="Line 216"/>
          <p:cNvSpPr>
            <a:spLocks noChangeShapeType="1"/>
          </p:cNvSpPr>
          <p:nvPr/>
        </p:nvSpPr>
        <p:spPr bwMode="auto">
          <a:xfrm flipV="1">
            <a:off x="3498534" y="2849437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217"/>
          <p:cNvSpPr>
            <a:spLocks noChangeShapeType="1"/>
          </p:cNvSpPr>
          <p:nvPr/>
        </p:nvSpPr>
        <p:spPr bwMode="auto">
          <a:xfrm flipV="1">
            <a:off x="3536507" y="2812925"/>
            <a:ext cx="584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" name="Line 218"/>
          <p:cNvSpPr>
            <a:spLocks noChangeShapeType="1"/>
          </p:cNvSpPr>
          <p:nvPr/>
        </p:nvSpPr>
        <p:spPr bwMode="auto">
          <a:xfrm flipV="1">
            <a:off x="3574480" y="2774952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9" name="Line 219"/>
          <p:cNvSpPr>
            <a:spLocks noChangeShapeType="1"/>
          </p:cNvSpPr>
          <p:nvPr/>
        </p:nvSpPr>
        <p:spPr bwMode="auto">
          <a:xfrm flipV="1">
            <a:off x="3612453" y="2736979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0" name="Line 220"/>
          <p:cNvSpPr>
            <a:spLocks noChangeShapeType="1"/>
          </p:cNvSpPr>
          <p:nvPr/>
        </p:nvSpPr>
        <p:spPr bwMode="auto">
          <a:xfrm flipV="1">
            <a:off x="3650426" y="2699006"/>
            <a:ext cx="438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1" name="Line 221"/>
          <p:cNvSpPr>
            <a:spLocks noChangeShapeType="1"/>
          </p:cNvSpPr>
          <p:nvPr/>
        </p:nvSpPr>
        <p:spPr bwMode="auto">
          <a:xfrm flipV="1">
            <a:off x="3686938" y="2661033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2" name="Line 222"/>
          <p:cNvSpPr>
            <a:spLocks noChangeShapeType="1"/>
          </p:cNvSpPr>
          <p:nvPr/>
        </p:nvSpPr>
        <p:spPr bwMode="auto">
          <a:xfrm flipV="1">
            <a:off x="3724911" y="2624520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3" name="Line 223"/>
          <p:cNvSpPr>
            <a:spLocks noChangeShapeType="1"/>
          </p:cNvSpPr>
          <p:nvPr/>
        </p:nvSpPr>
        <p:spPr bwMode="auto">
          <a:xfrm flipV="1">
            <a:off x="3762884" y="2586547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4" name="Line 224"/>
          <p:cNvSpPr>
            <a:spLocks noChangeShapeType="1"/>
          </p:cNvSpPr>
          <p:nvPr/>
        </p:nvSpPr>
        <p:spPr bwMode="auto">
          <a:xfrm flipV="1">
            <a:off x="3800857" y="2548574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5" name="Line 225"/>
          <p:cNvSpPr>
            <a:spLocks noChangeShapeType="1"/>
          </p:cNvSpPr>
          <p:nvPr/>
        </p:nvSpPr>
        <p:spPr bwMode="auto">
          <a:xfrm flipV="1">
            <a:off x="3837370" y="2510601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6" name="Line 226"/>
          <p:cNvSpPr>
            <a:spLocks noChangeShapeType="1"/>
          </p:cNvSpPr>
          <p:nvPr/>
        </p:nvSpPr>
        <p:spPr bwMode="auto">
          <a:xfrm flipV="1">
            <a:off x="3875343" y="2474089"/>
            <a:ext cx="584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7" name="Line 227"/>
          <p:cNvSpPr>
            <a:spLocks noChangeShapeType="1"/>
          </p:cNvSpPr>
          <p:nvPr/>
        </p:nvSpPr>
        <p:spPr bwMode="auto">
          <a:xfrm flipV="1">
            <a:off x="3913316" y="2436116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8" name="Line 228"/>
          <p:cNvSpPr>
            <a:spLocks noChangeShapeType="1"/>
          </p:cNvSpPr>
          <p:nvPr/>
        </p:nvSpPr>
        <p:spPr bwMode="auto">
          <a:xfrm flipV="1">
            <a:off x="3951289" y="2398143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9" name="Line 229"/>
          <p:cNvSpPr>
            <a:spLocks noChangeShapeType="1"/>
          </p:cNvSpPr>
          <p:nvPr/>
        </p:nvSpPr>
        <p:spPr bwMode="auto">
          <a:xfrm flipV="1">
            <a:off x="3989262" y="2360170"/>
            <a:ext cx="438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0" name="Line 230"/>
          <p:cNvSpPr>
            <a:spLocks noChangeShapeType="1"/>
          </p:cNvSpPr>
          <p:nvPr/>
        </p:nvSpPr>
        <p:spPr bwMode="auto">
          <a:xfrm flipV="1">
            <a:off x="4025774" y="2322197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1" name="Line 231"/>
          <p:cNvSpPr>
            <a:spLocks noChangeShapeType="1"/>
          </p:cNvSpPr>
          <p:nvPr/>
        </p:nvSpPr>
        <p:spPr bwMode="auto">
          <a:xfrm flipV="1">
            <a:off x="4063747" y="2285684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2" name="Line 232"/>
          <p:cNvSpPr>
            <a:spLocks noChangeShapeType="1"/>
          </p:cNvSpPr>
          <p:nvPr/>
        </p:nvSpPr>
        <p:spPr bwMode="auto">
          <a:xfrm flipV="1">
            <a:off x="4101720" y="2247711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3" name="Line 233"/>
          <p:cNvSpPr>
            <a:spLocks noChangeShapeType="1"/>
          </p:cNvSpPr>
          <p:nvPr/>
        </p:nvSpPr>
        <p:spPr bwMode="auto">
          <a:xfrm flipV="1">
            <a:off x="4139693" y="2209738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4" name="Line 234"/>
          <p:cNvSpPr>
            <a:spLocks noChangeShapeType="1"/>
          </p:cNvSpPr>
          <p:nvPr/>
        </p:nvSpPr>
        <p:spPr bwMode="auto">
          <a:xfrm flipV="1">
            <a:off x="4176206" y="2171765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5" name="Line 235"/>
          <p:cNvSpPr>
            <a:spLocks noChangeShapeType="1"/>
          </p:cNvSpPr>
          <p:nvPr/>
        </p:nvSpPr>
        <p:spPr bwMode="auto">
          <a:xfrm flipV="1">
            <a:off x="4214179" y="2135253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6" name="Line 236"/>
          <p:cNvSpPr>
            <a:spLocks noChangeShapeType="1"/>
          </p:cNvSpPr>
          <p:nvPr/>
        </p:nvSpPr>
        <p:spPr bwMode="auto">
          <a:xfrm flipV="1">
            <a:off x="4252152" y="2097280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7" name="Line 237"/>
          <p:cNvSpPr>
            <a:spLocks noChangeShapeType="1"/>
          </p:cNvSpPr>
          <p:nvPr/>
        </p:nvSpPr>
        <p:spPr bwMode="auto">
          <a:xfrm flipV="1">
            <a:off x="4290125" y="2059307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8" name="Line 238"/>
          <p:cNvSpPr>
            <a:spLocks noChangeShapeType="1"/>
          </p:cNvSpPr>
          <p:nvPr/>
        </p:nvSpPr>
        <p:spPr bwMode="auto">
          <a:xfrm flipV="1">
            <a:off x="4326637" y="2021334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9" name="Line 239"/>
          <p:cNvSpPr>
            <a:spLocks noChangeShapeType="1"/>
          </p:cNvSpPr>
          <p:nvPr/>
        </p:nvSpPr>
        <p:spPr bwMode="auto">
          <a:xfrm flipV="1">
            <a:off x="4364610" y="1984821"/>
            <a:ext cx="584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0" name="Line 240"/>
          <p:cNvSpPr>
            <a:spLocks noChangeShapeType="1"/>
          </p:cNvSpPr>
          <p:nvPr/>
        </p:nvSpPr>
        <p:spPr bwMode="auto">
          <a:xfrm flipV="1">
            <a:off x="4402583" y="1946848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1" name="Line 241"/>
          <p:cNvSpPr>
            <a:spLocks noChangeShapeType="1"/>
          </p:cNvSpPr>
          <p:nvPr/>
        </p:nvSpPr>
        <p:spPr bwMode="auto">
          <a:xfrm flipV="1">
            <a:off x="4440556" y="1908875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2" name="Line 242"/>
          <p:cNvSpPr>
            <a:spLocks noChangeShapeType="1"/>
          </p:cNvSpPr>
          <p:nvPr/>
        </p:nvSpPr>
        <p:spPr bwMode="auto">
          <a:xfrm flipV="1">
            <a:off x="4478529" y="1870902"/>
            <a:ext cx="438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3" name="Line 243"/>
          <p:cNvSpPr>
            <a:spLocks noChangeShapeType="1"/>
          </p:cNvSpPr>
          <p:nvPr/>
        </p:nvSpPr>
        <p:spPr bwMode="auto">
          <a:xfrm flipV="1">
            <a:off x="4515042" y="1832929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4" name="Line 244"/>
          <p:cNvSpPr>
            <a:spLocks noChangeShapeType="1"/>
          </p:cNvSpPr>
          <p:nvPr/>
        </p:nvSpPr>
        <p:spPr bwMode="auto">
          <a:xfrm flipV="1">
            <a:off x="4553015" y="1796417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5" name="Line 245"/>
          <p:cNvSpPr>
            <a:spLocks noChangeShapeType="1"/>
          </p:cNvSpPr>
          <p:nvPr/>
        </p:nvSpPr>
        <p:spPr bwMode="auto">
          <a:xfrm flipV="1">
            <a:off x="4590988" y="1758444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6" name="Line 246"/>
          <p:cNvSpPr>
            <a:spLocks noChangeShapeType="1"/>
          </p:cNvSpPr>
          <p:nvPr/>
        </p:nvSpPr>
        <p:spPr bwMode="auto">
          <a:xfrm flipV="1">
            <a:off x="4628961" y="1720471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7" name="Line 247"/>
          <p:cNvSpPr>
            <a:spLocks noChangeShapeType="1"/>
          </p:cNvSpPr>
          <p:nvPr/>
        </p:nvSpPr>
        <p:spPr bwMode="auto">
          <a:xfrm flipV="1">
            <a:off x="4665473" y="1682498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8" name="Line 248"/>
          <p:cNvSpPr>
            <a:spLocks noChangeShapeType="1"/>
          </p:cNvSpPr>
          <p:nvPr/>
        </p:nvSpPr>
        <p:spPr bwMode="auto">
          <a:xfrm flipV="1">
            <a:off x="4703446" y="1645985"/>
            <a:ext cx="584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9" name="Line 249"/>
          <p:cNvSpPr>
            <a:spLocks noChangeShapeType="1"/>
          </p:cNvSpPr>
          <p:nvPr/>
        </p:nvSpPr>
        <p:spPr bwMode="auto">
          <a:xfrm flipV="1">
            <a:off x="4741419" y="1608012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0" name="Line 250"/>
          <p:cNvSpPr>
            <a:spLocks noChangeShapeType="1"/>
          </p:cNvSpPr>
          <p:nvPr/>
        </p:nvSpPr>
        <p:spPr bwMode="auto">
          <a:xfrm flipV="1">
            <a:off x="4779392" y="1570039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1" name="Line 251"/>
          <p:cNvSpPr>
            <a:spLocks noChangeShapeType="1"/>
          </p:cNvSpPr>
          <p:nvPr/>
        </p:nvSpPr>
        <p:spPr bwMode="auto">
          <a:xfrm flipV="1">
            <a:off x="4817365" y="1532066"/>
            <a:ext cx="438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2" name="Line 252"/>
          <p:cNvSpPr>
            <a:spLocks noChangeShapeType="1"/>
          </p:cNvSpPr>
          <p:nvPr/>
        </p:nvSpPr>
        <p:spPr bwMode="auto">
          <a:xfrm flipV="1">
            <a:off x="4853878" y="1494093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3" name="Line 253"/>
          <p:cNvSpPr>
            <a:spLocks noChangeShapeType="1"/>
          </p:cNvSpPr>
          <p:nvPr/>
        </p:nvSpPr>
        <p:spPr bwMode="auto">
          <a:xfrm flipV="1">
            <a:off x="4891851" y="1457581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4" name="Line 254"/>
          <p:cNvSpPr>
            <a:spLocks noChangeShapeType="1"/>
          </p:cNvSpPr>
          <p:nvPr/>
        </p:nvSpPr>
        <p:spPr bwMode="auto">
          <a:xfrm flipV="1">
            <a:off x="4929824" y="1419608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5" name="Line 255"/>
          <p:cNvSpPr>
            <a:spLocks noChangeShapeType="1"/>
          </p:cNvSpPr>
          <p:nvPr/>
        </p:nvSpPr>
        <p:spPr bwMode="auto">
          <a:xfrm flipV="1">
            <a:off x="4967797" y="1381635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6" name="Line 256"/>
          <p:cNvSpPr>
            <a:spLocks noChangeShapeType="1"/>
          </p:cNvSpPr>
          <p:nvPr/>
        </p:nvSpPr>
        <p:spPr bwMode="auto">
          <a:xfrm flipV="1">
            <a:off x="5004309" y="1343662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7" name="Line 257"/>
          <p:cNvSpPr>
            <a:spLocks noChangeShapeType="1"/>
          </p:cNvSpPr>
          <p:nvPr/>
        </p:nvSpPr>
        <p:spPr bwMode="auto">
          <a:xfrm flipV="1">
            <a:off x="5042282" y="1307149"/>
            <a:ext cx="584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8" name="Line 258"/>
          <p:cNvSpPr>
            <a:spLocks noChangeShapeType="1"/>
          </p:cNvSpPr>
          <p:nvPr/>
        </p:nvSpPr>
        <p:spPr bwMode="auto">
          <a:xfrm flipV="1">
            <a:off x="5080255" y="1269176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9" name="Line 259"/>
          <p:cNvSpPr>
            <a:spLocks noChangeShapeType="1"/>
          </p:cNvSpPr>
          <p:nvPr/>
        </p:nvSpPr>
        <p:spPr bwMode="auto">
          <a:xfrm flipV="1">
            <a:off x="5118228" y="1231203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0" name="Line 260"/>
          <p:cNvSpPr>
            <a:spLocks noChangeShapeType="1"/>
          </p:cNvSpPr>
          <p:nvPr/>
        </p:nvSpPr>
        <p:spPr bwMode="auto">
          <a:xfrm flipV="1">
            <a:off x="5156201" y="1193230"/>
            <a:ext cx="438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1" name="Line 261"/>
          <p:cNvSpPr>
            <a:spLocks noChangeShapeType="1"/>
          </p:cNvSpPr>
          <p:nvPr/>
        </p:nvSpPr>
        <p:spPr bwMode="auto">
          <a:xfrm flipV="1">
            <a:off x="5192714" y="1156718"/>
            <a:ext cx="584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2" name="Line 262"/>
          <p:cNvSpPr>
            <a:spLocks noChangeShapeType="1"/>
          </p:cNvSpPr>
          <p:nvPr/>
        </p:nvSpPr>
        <p:spPr bwMode="auto">
          <a:xfrm flipV="1">
            <a:off x="5230687" y="1118745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3" name="Line 263"/>
          <p:cNvSpPr>
            <a:spLocks noChangeShapeType="1"/>
          </p:cNvSpPr>
          <p:nvPr/>
        </p:nvSpPr>
        <p:spPr bwMode="auto">
          <a:xfrm flipV="1">
            <a:off x="5268660" y="1080772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4" name="Line 264"/>
          <p:cNvSpPr>
            <a:spLocks noChangeShapeType="1"/>
          </p:cNvSpPr>
          <p:nvPr/>
        </p:nvSpPr>
        <p:spPr bwMode="auto">
          <a:xfrm flipV="1">
            <a:off x="5306633" y="1042799"/>
            <a:ext cx="438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5" name="Line 265"/>
          <p:cNvSpPr>
            <a:spLocks noChangeShapeType="1"/>
          </p:cNvSpPr>
          <p:nvPr/>
        </p:nvSpPr>
        <p:spPr bwMode="auto">
          <a:xfrm flipV="1">
            <a:off x="5343145" y="1004826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6" name="Line 266"/>
          <p:cNvSpPr>
            <a:spLocks noChangeShapeType="1"/>
          </p:cNvSpPr>
          <p:nvPr/>
        </p:nvSpPr>
        <p:spPr bwMode="auto">
          <a:xfrm flipV="1">
            <a:off x="5381118" y="968313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7" name="Line 267"/>
          <p:cNvSpPr>
            <a:spLocks noChangeShapeType="1"/>
          </p:cNvSpPr>
          <p:nvPr/>
        </p:nvSpPr>
        <p:spPr bwMode="auto">
          <a:xfrm flipV="1">
            <a:off x="5419091" y="930340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8" name="Line 268"/>
          <p:cNvSpPr>
            <a:spLocks noChangeShapeType="1"/>
          </p:cNvSpPr>
          <p:nvPr/>
        </p:nvSpPr>
        <p:spPr bwMode="auto">
          <a:xfrm flipV="1">
            <a:off x="5457064" y="892367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9" name="Line 269"/>
          <p:cNvSpPr>
            <a:spLocks noChangeShapeType="1"/>
          </p:cNvSpPr>
          <p:nvPr/>
        </p:nvSpPr>
        <p:spPr bwMode="auto">
          <a:xfrm flipV="1">
            <a:off x="5493577" y="854394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70" name="Line 270"/>
          <p:cNvSpPr>
            <a:spLocks noChangeShapeType="1"/>
          </p:cNvSpPr>
          <p:nvPr/>
        </p:nvSpPr>
        <p:spPr bwMode="auto">
          <a:xfrm flipV="1">
            <a:off x="5531550" y="817882"/>
            <a:ext cx="584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71" name="Line 271"/>
          <p:cNvSpPr>
            <a:spLocks noChangeShapeType="1"/>
          </p:cNvSpPr>
          <p:nvPr/>
        </p:nvSpPr>
        <p:spPr bwMode="auto">
          <a:xfrm flipV="1">
            <a:off x="5569523" y="779909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72" name="Line 272"/>
          <p:cNvSpPr>
            <a:spLocks noChangeShapeType="1"/>
          </p:cNvSpPr>
          <p:nvPr/>
        </p:nvSpPr>
        <p:spPr bwMode="auto">
          <a:xfrm flipV="1">
            <a:off x="5607496" y="741936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73" name="Line 273"/>
          <p:cNvSpPr>
            <a:spLocks noChangeShapeType="1"/>
          </p:cNvSpPr>
          <p:nvPr/>
        </p:nvSpPr>
        <p:spPr bwMode="auto">
          <a:xfrm flipV="1">
            <a:off x="5645469" y="703963"/>
            <a:ext cx="438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74" name="Line 274"/>
          <p:cNvSpPr>
            <a:spLocks noChangeShapeType="1"/>
          </p:cNvSpPr>
          <p:nvPr/>
        </p:nvSpPr>
        <p:spPr bwMode="auto">
          <a:xfrm flipV="1">
            <a:off x="5681981" y="665990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75" name="Line 275"/>
          <p:cNvSpPr>
            <a:spLocks noChangeShapeType="1"/>
          </p:cNvSpPr>
          <p:nvPr/>
        </p:nvSpPr>
        <p:spPr bwMode="auto">
          <a:xfrm flipV="1">
            <a:off x="5719954" y="629477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76" name="Line 276"/>
          <p:cNvSpPr>
            <a:spLocks noChangeShapeType="1"/>
          </p:cNvSpPr>
          <p:nvPr/>
        </p:nvSpPr>
        <p:spPr bwMode="auto">
          <a:xfrm flipV="1">
            <a:off x="5757927" y="591504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77" name="Line 277"/>
          <p:cNvSpPr>
            <a:spLocks noChangeShapeType="1"/>
          </p:cNvSpPr>
          <p:nvPr/>
        </p:nvSpPr>
        <p:spPr bwMode="auto">
          <a:xfrm flipV="1">
            <a:off x="5795900" y="553531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78" name="Line 278"/>
          <p:cNvSpPr>
            <a:spLocks noChangeShapeType="1"/>
          </p:cNvSpPr>
          <p:nvPr/>
        </p:nvSpPr>
        <p:spPr bwMode="auto">
          <a:xfrm flipV="1">
            <a:off x="5832413" y="515558"/>
            <a:ext cx="5842" cy="584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79" name="Line 279"/>
          <p:cNvSpPr>
            <a:spLocks noChangeShapeType="1"/>
          </p:cNvSpPr>
          <p:nvPr/>
        </p:nvSpPr>
        <p:spPr bwMode="auto">
          <a:xfrm flipV="1">
            <a:off x="5870386" y="479046"/>
            <a:ext cx="584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80" name="Line 280"/>
          <p:cNvSpPr>
            <a:spLocks noChangeShapeType="1"/>
          </p:cNvSpPr>
          <p:nvPr/>
        </p:nvSpPr>
        <p:spPr bwMode="auto">
          <a:xfrm flipV="1">
            <a:off x="5908359" y="441073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81" name="Line 281"/>
          <p:cNvSpPr>
            <a:spLocks noChangeShapeType="1"/>
          </p:cNvSpPr>
          <p:nvPr/>
        </p:nvSpPr>
        <p:spPr bwMode="auto">
          <a:xfrm flipV="1">
            <a:off x="5946332" y="403100"/>
            <a:ext cx="4382" cy="4382"/>
          </a:xfrm>
          <a:prstGeom prst="line">
            <a:avLst/>
          </a:prstGeom>
          <a:noFill/>
          <a:ln w="33338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cxnSp>
        <p:nvCxnSpPr>
          <p:cNvPr id="284" name="Straight Connector 283"/>
          <p:cNvCxnSpPr>
            <a:stCxn id="149" idx="1"/>
            <a:endCxn id="122" idx="0"/>
          </p:cNvCxnSpPr>
          <p:nvPr/>
        </p:nvCxnSpPr>
        <p:spPr>
          <a:xfrm flipH="1">
            <a:off x="977711" y="403101"/>
            <a:ext cx="4973003" cy="497300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285"/>
          <p:cNvCxnSpPr>
            <a:stCxn id="203" idx="7"/>
            <a:endCxn id="160" idx="3"/>
          </p:cNvCxnSpPr>
          <p:nvPr/>
        </p:nvCxnSpPr>
        <p:spPr>
          <a:xfrm flipH="1">
            <a:off x="1179102" y="1109337"/>
            <a:ext cx="4219096" cy="384922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2" name="Rectangle 70"/>
          <p:cNvSpPr>
            <a:spLocks noChangeArrowheads="1"/>
          </p:cNvSpPr>
          <p:nvPr/>
        </p:nvSpPr>
        <p:spPr bwMode="auto">
          <a:xfrm>
            <a:off x="1014473" y="439634"/>
            <a:ext cx="483689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1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</a:rPr>
              <a:t>Phenotypic effects (E=12)                  </a:t>
            </a:r>
          </a:p>
        </p:txBody>
      </p:sp>
      <p:sp>
        <p:nvSpPr>
          <p:cNvPr id="293" name="Rectangle 32"/>
          <p:cNvSpPr>
            <a:spLocks noChangeArrowheads="1"/>
          </p:cNvSpPr>
          <p:nvPr/>
        </p:nvSpPr>
        <p:spPr bwMode="auto">
          <a:xfrm rot="16200000">
            <a:off x="4698956" y="2743724"/>
            <a:ext cx="3473538" cy="311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en-GB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‘True' </a:t>
            </a:r>
            <a:r>
              <a:rPr kumimoji="0" lang="en-GB" altLang="en-US" sz="22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</a:rPr>
              <a:t>G effects; </a:t>
            </a:r>
            <a:r>
              <a:rPr lang="en-GB" altLang="en-US" sz="2200" dirty="0">
                <a:solidFill>
                  <a:srgbClr val="800080"/>
                </a:solidFill>
                <a:cs typeface="Arial" panose="020B0604020202020204" pitchFamily="34" charset="0"/>
              </a:rPr>
              <a:t>σ²</a:t>
            </a:r>
            <a:r>
              <a:rPr lang="en-GB" altLang="en-US" sz="2200" baseline="-25000" dirty="0">
                <a:solidFill>
                  <a:srgbClr val="800080"/>
                </a:solidFill>
                <a:cs typeface="Arial" panose="020B0604020202020204" pitchFamily="34" charset="0"/>
              </a:rPr>
              <a:t>G</a:t>
            </a:r>
            <a:r>
              <a:rPr lang="en-GB" altLang="en-US" sz="2200" dirty="0">
                <a:solidFill>
                  <a:srgbClr val="800080"/>
                </a:solidFill>
                <a:cs typeface="Arial" panose="020B0604020202020204" pitchFamily="34" charset="0"/>
              </a:rPr>
              <a:t> = 24.418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rgbClr val="800080"/>
              </a:solidFill>
              <a:effectLst/>
            </a:endParaRPr>
          </a:p>
        </p:txBody>
      </p:sp>
      <p:cxnSp>
        <p:nvCxnSpPr>
          <p:cNvPr id="295" name="Straight Connector 294"/>
          <p:cNvCxnSpPr/>
          <p:nvPr/>
        </p:nvCxnSpPr>
        <p:spPr>
          <a:xfrm>
            <a:off x="964965" y="2748396"/>
            <a:ext cx="4973003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Connector 295"/>
          <p:cNvCxnSpPr/>
          <p:nvPr/>
        </p:nvCxnSpPr>
        <p:spPr>
          <a:xfrm>
            <a:off x="3609668" y="407349"/>
            <a:ext cx="0" cy="4973003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3" name="TextBox 302"/>
          <p:cNvSpPr txBox="1"/>
          <p:nvPr/>
        </p:nvSpPr>
        <p:spPr>
          <a:xfrm>
            <a:off x="7142344" y="55420"/>
            <a:ext cx="4957292" cy="156966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Such a pity that we do not know the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values of our 11 pea </a:t>
            </a:r>
            <a:r>
              <a:rPr lang="en-GB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cvs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 Can we invent them, just to please us?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Well, yes, we can ;-)</a:t>
            </a:r>
          </a:p>
        </p:txBody>
      </p:sp>
      <p:sp>
        <p:nvSpPr>
          <p:cNvPr id="304" name="TextBox 303"/>
          <p:cNvSpPr txBox="1"/>
          <p:nvPr/>
        </p:nvSpPr>
        <p:spPr>
          <a:xfrm>
            <a:off x="7192137" y="1922415"/>
            <a:ext cx="4907499" cy="369331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regression coefficient of the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here-invented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‘true’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G-values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on the P-data (E=12) is of course h² = 0.908.  ;-) Slightly smaller than 1 as you see from the comparison with the diagonal line. Note* that the P-values vary slightly more than these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-values. This is caused by the residual variance of 1/12 of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included in the P data (which are means across E=12).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variance of the ‘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true’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values (or, if you like, between their </a:t>
            </a:r>
            <a:r>
              <a:rPr lang="en-GB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 is of course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24.418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(as estimated earlier </a:t>
            </a:r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ANOVA). </a:t>
            </a:r>
            <a:endParaRPr lang="en-GB" dirty="0"/>
          </a:p>
        </p:txBody>
      </p:sp>
      <p:sp>
        <p:nvSpPr>
          <p:cNvPr id="306" name="TextBox 305"/>
          <p:cNvSpPr txBox="1"/>
          <p:nvPr/>
        </p:nvSpPr>
        <p:spPr>
          <a:xfrm>
            <a:off x="9133783" y="5663032"/>
            <a:ext cx="2965853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*G span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54.15 – 70.67; 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 P span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53.19 – 71.38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27" y="6076977"/>
            <a:ext cx="6934010" cy="487204"/>
          </a:xfrm>
          <a:prstGeom prst="rect">
            <a:avLst/>
          </a:prstGeom>
        </p:spPr>
      </p:pic>
      <p:grpSp>
        <p:nvGrpSpPr>
          <p:cNvPr id="287" name="Group 286"/>
          <p:cNvGrpSpPr/>
          <p:nvPr/>
        </p:nvGrpSpPr>
        <p:grpSpPr>
          <a:xfrm>
            <a:off x="3578861" y="4191023"/>
            <a:ext cx="1716086" cy="646331"/>
            <a:chOff x="3578861" y="4191023"/>
            <a:chExt cx="1716086" cy="646331"/>
          </a:xfrm>
        </p:grpSpPr>
        <p:sp>
          <p:nvSpPr>
            <p:cNvPr id="3" name="Textfeld 2"/>
            <p:cNvSpPr txBox="1"/>
            <p:nvPr/>
          </p:nvSpPr>
          <p:spPr>
            <a:xfrm>
              <a:off x="3578861" y="4191023"/>
              <a:ext cx="1716086" cy="64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de-DE" dirty="0" err="1">
                  <a:latin typeface="Arial" panose="020B0604020202020204" pitchFamily="34" charset="0"/>
                  <a:cs typeface="Arial" panose="020B0604020202020204" pitchFamily="34" charset="0"/>
                </a:rPr>
                <a:t>Dots</a:t>
              </a:r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 on </a:t>
              </a:r>
              <a:r>
                <a:rPr lang="de-DE" dirty="0" err="1">
                  <a:latin typeface="Arial" panose="020B0604020202020204" pitchFamily="34" charset="0"/>
                  <a:cs typeface="Arial" panose="020B0604020202020204" pitchFamily="34" charset="0"/>
                </a:rPr>
                <a:t>the</a:t>
              </a:r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dirty="0" err="1">
                  <a:latin typeface="Arial" panose="020B0604020202020204" pitchFamily="34" charset="0"/>
                  <a:cs typeface="Arial" panose="020B0604020202020204" pitchFamily="34" charset="0"/>
                </a:rPr>
                <a:t>regression</a:t>
              </a:r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dirty="0" err="1">
                  <a:latin typeface="Arial" panose="020B0604020202020204" pitchFamily="34" charset="0"/>
                  <a:cs typeface="Arial" panose="020B0604020202020204" pitchFamily="34" charset="0"/>
                </a:rPr>
                <a:t>line</a:t>
              </a:r>
              <a:r>
                <a:rPr lang="de-DE" dirty="0"/>
                <a:t> </a:t>
              </a:r>
            </a:p>
          </p:txBody>
        </p:sp>
        <p:sp>
          <p:nvSpPr>
            <p:cNvPr id="5" name="Flussdiagramm: Oder 4"/>
            <p:cNvSpPr/>
            <p:nvPr/>
          </p:nvSpPr>
          <p:spPr>
            <a:xfrm>
              <a:off x="4943799" y="4304524"/>
              <a:ext cx="209556" cy="216000"/>
            </a:xfrm>
            <a:prstGeom prst="flowChartOr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98" name="Textfeld 5">
            <a:extLst>
              <a:ext uri="{FF2B5EF4-FFF2-40B4-BE49-F238E27FC236}">
                <a16:creationId xmlns:a16="http://schemas.microsoft.com/office/drawing/2014/main" id="{C285872E-5B85-46FD-B57B-84040B5225E3}"/>
              </a:ext>
            </a:extLst>
          </p:cNvPr>
          <p:cNvSpPr txBox="1"/>
          <p:nvPr/>
        </p:nvSpPr>
        <p:spPr>
          <a:xfrm>
            <a:off x="11580920" y="6330255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19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846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5"/>
          <p:cNvSpPr txBox="1"/>
          <p:nvPr/>
        </p:nvSpPr>
        <p:spPr>
          <a:xfrm>
            <a:off x="11630100" y="6346567"/>
            <a:ext cx="512235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72000" y="36000"/>
            <a:ext cx="12026833" cy="10772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de-DE" sz="3200" dirty="0">
                <a:latin typeface="Arial" panose="020B0604020202020204" pitchFamily="34" charset="0"/>
                <a:cs typeface="Arial" panose="020B0604020202020204" pitchFamily="34" charset="0"/>
              </a:rPr>
              <a:t>Sequential Number: #15 </a:t>
            </a:r>
            <a:br>
              <a:rPr lang="en-GB" altLang="de-DE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e-DE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UNPLAB-h²_GxE_Ch-3[BLUP]</a:t>
            </a:r>
          </a:p>
        </p:txBody>
      </p:sp>
    </p:spTree>
    <p:extLst>
      <p:ext uri="{BB962C8B-B14F-4D97-AF65-F5344CB8AC3E}">
        <p14:creationId xmlns:p14="http://schemas.microsoft.com/office/powerpoint/2010/main" val="33185142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Rectangle 307">
            <a:extLst>
              <a:ext uri="{FF2B5EF4-FFF2-40B4-BE49-F238E27FC236}">
                <a16:creationId xmlns:a16="http://schemas.microsoft.com/office/drawing/2014/main" id="{09757641-C437-47C3-9DD5-7D7275D955D6}"/>
              </a:ext>
            </a:extLst>
          </p:cNvPr>
          <p:cNvSpPr/>
          <p:nvPr/>
        </p:nvSpPr>
        <p:spPr>
          <a:xfrm>
            <a:off x="-1" y="55420"/>
            <a:ext cx="7580919" cy="65075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05" name="Group 304"/>
          <p:cNvGrpSpPr/>
          <p:nvPr/>
        </p:nvGrpSpPr>
        <p:grpSpPr>
          <a:xfrm>
            <a:off x="44450" y="0"/>
            <a:ext cx="8582025" cy="6858001"/>
            <a:chOff x="44450" y="0"/>
            <a:chExt cx="8582025" cy="6858001"/>
          </a:xfrm>
        </p:grpSpPr>
        <p:sp>
          <p:nvSpPr>
            <p:cNvPr id="4" name="AutoShape 3"/>
            <p:cNvSpPr>
              <a:spLocks noChangeAspect="1" noChangeArrowheads="1" noTextEdit="1"/>
            </p:cNvSpPr>
            <p:nvPr/>
          </p:nvSpPr>
          <p:spPr bwMode="auto">
            <a:xfrm>
              <a:off x="44450" y="0"/>
              <a:ext cx="8582025" cy="6858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4" name="Line 6"/>
            <p:cNvSpPr>
              <a:spLocks noChangeShapeType="1"/>
            </p:cNvSpPr>
            <p:nvPr/>
          </p:nvSpPr>
          <p:spPr bwMode="auto">
            <a:xfrm flipV="1">
              <a:off x="1058863" y="438150"/>
              <a:ext cx="0" cy="5405438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5" name="Line 7"/>
            <p:cNvSpPr>
              <a:spLocks noChangeShapeType="1"/>
            </p:cNvSpPr>
            <p:nvPr/>
          </p:nvSpPr>
          <p:spPr bwMode="auto">
            <a:xfrm flipV="1">
              <a:off x="6464300" y="438150"/>
              <a:ext cx="0" cy="5405438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6" name="Line 8"/>
            <p:cNvSpPr>
              <a:spLocks noChangeShapeType="1"/>
            </p:cNvSpPr>
            <p:nvPr/>
          </p:nvSpPr>
          <p:spPr bwMode="auto">
            <a:xfrm flipH="1">
              <a:off x="957263" y="5843588"/>
              <a:ext cx="1016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7" name="Rectangle 9"/>
            <p:cNvSpPr>
              <a:spLocks noChangeArrowheads="1"/>
            </p:cNvSpPr>
            <p:nvPr/>
          </p:nvSpPr>
          <p:spPr bwMode="auto">
            <a:xfrm>
              <a:off x="557213" y="5726113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52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Line 10"/>
            <p:cNvSpPr>
              <a:spLocks noChangeShapeType="1"/>
            </p:cNvSpPr>
            <p:nvPr/>
          </p:nvSpPr>
          <p:spPr bwMode="auto">
            <a:xfrm flipH="1">
              <a:off x="957263" y="5353050"/>
              <a:ext cx="1016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9" name="Rectangle 11"/>
            <p:cNvSpPr>
              <a:spLocks noChangeArrowheads="1"/>
            </p:cNvSpPr>
            <p:nvPr/>
          </p:nvSpPr>
          <p:spPr bwMode="auto">
            <a:xfrm>
              <a:off x="557213" y="5235575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54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Line 12"/>
            <p:cNvSpPr>
              <a:spLocks noChangeShapeType="1"/>
            </p:cNvSpPr>
            <p:nvPr/>
          </p:nvSpPr>
          <p:spPr bwMode="auto">
            <a:xfrm flipH="1">
              <a:off x="957263" y="4862513"/>
              <a:ext cx="1016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1" name="Rectangle 13"/>
            <p:cNvSpPr>
              <a:spLocks noChangeArrowheads="1"/>
            </p:cNvSpPr>
            <p:nvPr/>
          </p:nvSpPr>
          <p:spPr bwMode="auto">
            <a:xfrm>
              <a:off x="557213" y="4743450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56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Line 14"/>
            <p:cNvSpPr>
              <a:spLocks noChangeShapeType="1"/>
            </p:cNvSpPr>
            <p:nvPr/>
          </p:nvSpPr>
          <p:spPr bwMode="auto">
            <a:xfrm flipH="1">
              <a:off x="957263" y="4370388"/>
              <a:ext cx="1016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3" name="Rectangle 15"/>
            <p:cNvSpPr>
              <a:spLocks noChangeArrowheads="1"/>
            </p:cNvSpPr>
            <p:nvPr/>
          </p:nvSpPr>
          <p:spPr bwMode="auto">
            <a:xfrm>
              <a:off x="557213" y="4252913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58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Line 16"/>
            <p:cNvSpPr>
              <a:spLocks noChangeShapeType="1"/>
            </p:cNvSpPr>
            <p:nvPr/>
          </p:nvSpPr>
          <p:spPr bwMode="auto">
            <a:xfrm flipH="1">
              <a:off x="957263" y="3879850"/>
              <a:ext cx="1016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5" name="Rectangle 17"/>
            <p:cNvSpPr>
              <a:spLocks noChangeArrowheads="1"/>
            </p:cNvSpPr>
            <p:nvPr/>
          </p:nvSpPr>
          <p:spPr bwMode="auto">
            <a:xfrm>
              <a:off x="557213" y="3762375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" name="Line 18"/>
            <p:cNvSpPr>
              <a:spLocks noChangeShapeType="1"/>
            </p:cNvSpPr>
            <p:nvPr/>
          </p:nvSpPr>
          <p:spPr bwMode="auto">
            <a:xfrm flipH="1">
              <a:off x="957263" y="3386138"/>
              <a:ext cx="1016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7" name="Rectangle 19"/>
            <p:cNvSpPr>
              <a:spLocks noChangeArrowheads="1"/>
            </p:cNvSpPr>
            <p:nvPr/>
          </p:nvSpPr>
          <p:spPr bwMode="auto">
            <a:xfrm>
              <a:off x="557213" y="3268663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62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Line 20"/>
            <p:cNvSpPr>
              <a:spLocks noChangeShapeType="1"/>
            </p:cNvSpPr>
            <p:nvPr/>
          </p:nvSpPr>
          <p:spPr bwMode="auto">
            <a:xfrm flipH="1">
              <a:off x="957263" y="2895600"/>
              <a:ext cx="1016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9" name="Rectangle 21"/>
            <p:cNvSpPr>
              <a:spLocks noChangeArrowheads="1"/>
            </p:cNvSpPr>
            <p:nvPr/>
          </p:nvSpPr>
          <p:spPr bwMode="auto">
            <a:xfrm>
              <a:off x="557213" y="2778125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64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Line 22"/>
            <p:cNvSpPr>
              <a:spLocks noChangeShapeType="1"/>
            </p:cNvSpPr>
            <p:nvPr/>
          </p:nvSpPr>
          <p:spPr bwMode="auto">
            <a:xfrm flipH="1">
              <a:off x="957263" y="2405062"/>
              <a:ext cx="1016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1" name="Rectangle 23"/>
            <p:cNvSpPr>
              <a:spLocks noChangeArrowheads="1"/>
            </p:cNvSpPr>
            <p:nvPr/>
          </p:nvSpPr>
          <p:spPr bwMode="auto">
            <a:xfrm>
              <a:off x="557213" y="2287587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66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" name="Line 24"/>
            <p:cNvSpPr>
              <a:spLocks noChangeShapeType="1"/>
            </p:cNvSpPr>
            <p:nvPr/>
          </p:nvSpPr>
          <p:spPr bwMode="auto">
            <a:xfrm flipH="1">
              <a:off x="957263" y="1912937"/>
              <a:ext cx="1016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3" name="Rectangle 25"/>
            <p:cNvSpPr>
              <a:spLocks noChangeArrowheads="1"/>
            </p:cNvSpPr>
            <p:nvPr/>
          </p:nvSpPr>
          <p:spPr bwMode="auto">
            <a:xfrm>
              <a:off x="557213" y="1795462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68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Line 26"/>
            <p:cNvSpPr>
              <a:spLocks noChangeShapeType="1"/>
            </p:cNvSpPr>
            <p:nvPr/>
          </p:nvSpPr>
          <p:spPr bwMode="auto">
            <a:xfrm flipH="1">
              <a:off x="957263" y="1420812"/>
              <a:ext cx="1016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5" name="Rectangle 27"/>
            <p:cNvSpPr>
              <a:spLocks noChangeArrowheads="1"/>
            </p:cNvSpPr>
            <p:nvPr/>
          </p:nvSpPr>
          <p:spPr bwMode="auto">
            <a:xfrm>
              <a:off x="557213" y="1303337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Line 28"/>
            <p:cNvSpPr>
              <a:spLocks noChangeShapeType="1"/>
            </p:cNvSpPr>
            <p:nvPr/>
          </p:nvSpPr>
          <p:spPr bwMode="auto">
            <a:xfrm flipH="1">
              <a:off x="957263" y="930275"/>
              <a:ext cx="1016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7" name="Rectangle 29"/>
            <p:cNvSpPr>
              <a:spLocks noChangeArrowheads="1"/>
            </p:cNvSpPr>
            <p:nvPr/>
          </p:nvSpPr>
          <p:spPr bwMode="auto">
            <a:xfrm>
              <a:off x="557213" y="812800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72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Line 30"/>
            <p:cNvSpPr>
              <a:spLocks noChangeShapeType="1"/>
            </p:cNvSpPr>
            <p:nvPr/>
          </p:nvSpPr>
          <p:spPr bwMode="auto">
            <a:xfrm flipH="1">
              <a:off x="957263" y="438150"/>
              <a:ext cx="1016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9" name="Rectangle 31"/>
            <p:cNvSpPr>
              <a:spLocks noChangeArrowheads="1"/>
            </p:cNvSpPr>
            <p:nvPr/>
          </p:nvSpPr>
          <p:spPr bwMode="auto">
            <a:xfrm>
              <a:off x="557213" y="320675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74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Rectangle 32"/>
                <p:cNvSpPr>
                  <a:spLocks noChangeArrowheads="1"/>
                </p:cNvSpPr>
                <p:nvPr/>
              </p:nvSpPr>
              <p:spPr bwMode="auto">
                <a:xfrm rot="16200000">
                  <a:off x="-1373395" y="3058255"/>
                  <a:ext cx="3575466" cy="3816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lvl="0"/>
                  <a:r>
                    <a:rPr kumimoji="0" lang="en-GB" altLang="en-US" sz="22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‘True' </a:t>
                  </a:r>
                  <a:r>
                    <a:rPr kumimoji="0" lang="en-GB" altLang="en-US" sz="2200" b="0" i="0" u="none" strike="noStrike" cap="none" normalizeH="0" baseline="0" dirty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</a:rPr>
                    <a:t>G values</a:t>
                  </a:r>
                  <a:r>
                    <a:rPr kumimoji="0" lang="en-GB" altLang="en-US" sz="22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; </a:t>
                  </a:r>
                  <a14:m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</m:acc>
                    </m:oMath>
                  </a14:m>
                  <a:r>
                    <a:rPr kumimoji="0" lang="en-GB" altLang="en-US" sz="22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 as values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</mc:Choice>
          <mc:Fallback xmlns="">
            <p:sp>
              <p:nvSpPr>
                <p:cNvPr id="110" name="Rectangle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16200000">
                  <a:off x="-1373395" y="3058255"/>
                  <a:ext cx="3575466" cy="381643"/>
                </a:xfrm>
                <a:prstGeom prst="rect">
                  <a:avLst/>
                </a:prstGeom>
                <a:blipFill>
                  <a:blip r:embed="rId2"/>
                  <a:stretch>
                    <a:fillRect l="-12903" t="-1877" r="-45161" b="-4778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1" name="Line 33"/>
            <p:cNvSpPr>
              <a:spLocks noChangeShapeType="1"/>
            </p:cNvSpPr>
            <p:nvPr/>
          </p:nvSpPr>
          <p:spPr bwMode="auto">
            <a:xfrm flipV="1">
              <a:off x="6464300" y="438150"/>
              <a:ext cx="0" cy="5405438"/>
            </a:xfrm>
            <a:prstGeom prst="line">
              <a:avLst/>
            </a:prstGeom>
            <a:noFill/>
            <a:ln w="33338">
              <a:solidFill>
                <a:srgbClr val="8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2" name="Line 34"/>
            <p:cNvSpPr>
              <a:spLocks noChangeShapeType="1"/>
            </p:cNvSpPr>
            <p:nvPr/>
          </p:nvSpPr>
          <p:spPr bwMode="auto">
            <a:xfrm flipH="1">
              <a:off x="6362700" y="4951413"/>
              <a:ext cx="101600" cy="0"/>
            </a:xfrm>
            <a:prstGeom prst="line">
              <a:avLst/>
            </a:prstGeom>
            <a:noFill/>
            <a:ln w="33338">
              <a:solidFill>
                <a:srgbClr val="8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3" name="Rectangle 35"/>
            <p:cNvSpPr>
              <a:spLocks noChangeArrowheads="1"/>
            </p:cNvSpPr>
            <p:nvPr/>
          </p:nvSpPr>
          <p:spPr bwMode="auto">
            <a:xfrm>
              <a:off x="6500813" y="4810125"/>
              <a:ext cx="25167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2200" b="0" i="0" u="none" strike="noStrike" cap="none" normalizeH="0" baseline="0" dirty="0">
                  <a:ln>
                    <a:noFill/>
                  </a:ln>
                  <a:solidFill>
                    <a:srgbClr val="800080"/>
                  </a:solidFill>
                  <a:effectLst/>
                  <a:latin typeface="Arial" panose="020B0604020202020204" pitchFamily="34" charset="0"/>
                </a:rPr>
                <a:t>-8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Line 36"/>
            <p:cNvSpPr>
              <a:spLocks noChangeShapeType="1"/>
            </p:cNvSpPr>
            <p:nvPr/>
          </p:nvSpPr>
          <p:spPr bwMode="auto">
            <a:xfrm flipH="1">
              <a:off x="6362700" y="3970338"/>
              <a:ext cx="101600" cy="0"/>
            </a:xfrm>
            <a:prstGeom prst="line">
              <a:avLst/>
            </a:prstGeom>
            <a:noFill/>
            <a:ln w="33338">
              <a:solidFill>
                <a:srgbClr val="8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5" name="Rectangle 37"/>
            <p:cNvSpPr>
              <a:spLocks noChangeArrowheads="1"/>
            </p:cNvSpPr>
            <p:nvPr/>
          </p:nvSpPr>
          <p:spPr bwMode="auto">
            <a:xfrm>
              <a:off x="6500813" y="3827463"/>
              <a:ext cx="25167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2200" b="0" i="0" u="none" strike="noStrike" cap="none" normalizeH="0" baseline="0" dirty="0">
                  <a:ln>
                    <a:noFill/>
                  </a:ln>
                  <a:solidFill>
                    <a:srgbClr val="800080"/>
                  </a:solidFill>
                  <a:effectLst/>
                  <a:latin typeface="Arial" panose="020B0604020202020204" pitchFamily="34" charset="0"/>
                </a:rPr>
                <a:t>-4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" name="Line 38"/>
            <p:cNvSpPr>
              <a:spLocks noChangeShapeType="1"/>
            </p:cNvSpPr>
            <p:nvPr/>
          </p:nvSpPr>
          <p:spPr bwMode="auto">
            <a:xfrm flipH="1">
              <a:off x="6362700" y="2986087"/>
              <a:ext cx="101600" cy="0"/>
            </a:xfrm>
            <a:prstGeom prst="line">
              <a:avLst/>
            </a:prstGeom>
            <a:noFill/>
            <a:ln w="33338">
              <a:solidFill>
                <a:srgbClr val="8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7" name="Rectangle 39"/>
            <p:cNvSpPr>
              <a:spLocks noChangeArrowheads="1"/>
            </p:cNvSpPr>
            <p:nvPr/>
          </p:nvSpPr>
          <p:spPr bwMode="auto">
            <a:xfrm>
              <a:off x="6500813" y="2844800"/>
              <a:ext cx="15709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2200" b="0" i="0" u="none" strike="noStrike" cap="none" normalizeH="0" baseline="0" dirty="0">
                  <a:ln>
                    <a:noFill/>
                  </a:ln>
                  <a:solidFill>
                    <a:srgbClr val="80008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8" name="Line 40"/>
            <p:cNvSpPr>
              <a:spLocks noChangeShapeType="1"/>
            </p:cNvSpPr>
            <p:nvPr/>
          </p:nvSpPr>
          <p:spPr bwMode="auto">
            <a:xfrm flipH="1">
              <a:off x="6362700" y="2003425"/>
              <a:ext cx="101600" cy="0"/>
            </a:xfrm>
            <a:prstGeom prst="line">
              <a:avLst/>
            </a:prstGeom>
            <a:noFill/>
            <a:ln w="33338">
              <a:solidFill>
                <a:srgbClr val="8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9" name="Rectangle 41"/>
            <p:cNvSpPr>
              <a:spLocks noChangeArrowheads="1"/>
            </p:cNvSpPr>
            <p:nvPr/>
          </p:nvSpPr>
          <p:spPr bwMode="auto">
            <a:xfrm>
              <a:off x="6500813" y="1862137"/>
              <a:ext cx="15709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2200" b="0" i="0" u="none" strike="noStrike" cap="none" normalizeH="0" baseline="0" dirty="0">
                  <a:ln>
                    <a:noFill/>
                  </a:ln>
                  <a:solidFill>
                    <a:srgbClr val="80008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Line 42"/>
            <p:cNvSpPr>
              <a:spLocks noChangeShapeType="1"/>
            </p:cNvSpPr>
            <p:nvPr/>
          </p:nvSpPr>
          <p:spPr bwMode="auto">
            <a:xfrm flipH="1">
              <a:off x="6362700" y="1022350"/>
              <a:ext cx="101600" cy="0"/>
            </a:xfrm>
            <a:prstGeom prst="line">
              <a:avLst/>
            </a:prstGeom>
            <a:noFill/>
            <a:ln w="33338">
              <a:solidFill>
                <a:srgbClr val="8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1" name="Rectangle 43"/>
            <p:cNvSpPr>
              <a:spLocks noChangeArrowheads="1"/>
            </p:cNvSpPr>
            <p:nvPr/>
          </p:nvSpPr>
          <p:spPr bwMode="auto">
            <a:xfrm>
              <a:off x="6500813" y="879475"/>
              <a:ext cx="15709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2200" b="0" i="0" u="none" strike="noStrike" cap="none" normalizeH="0" baseline="0" dirty="0">
                  <a:ln>
                    <a:noFill/>
                  </a:ln>
                  <a:solidFill>
                    <a:srgbClr val="80008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Line 44"/>
            <p:cNvSpPr>
              <a:spLocks noChangeShapeType="1"/>
            </p:cNvSpPr>
            <p:nvPr/>
          </p:nvSpPr>
          <p:spPr bwMode="auto">
            <a:xfrm>
              <a:off x="1058863" y="5843588"/>
              <a:ext cx="5405438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3" name="Line 45"/>
            <p:cNvSpPr>
              <a:spLocks noChangeShapeType="1"/>
            </p:cNvSpPr>
            <p:nvPr/>
          </p:nvSpPr>
          <p:spPr bwMode="auto">
            <a:xfrm>
              <a:off x="1058863" y="438150"/>
              <a:ext cx="5405438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4" name="Line 46"/>
            <p:cNvSpPr>
              <a:spLocks noChangeShapeType="1"/>
            </p:cNvSpPr>
            <p:nvPr/>
          </p:nvSpPr>
          <p:spPr bwMode="auto">
            <a:xfrm>
              <a:off x="1058863" y="584358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5" name="Rectangle 47"/>
            <p:cNvSpPr>
              <a:spLocks noChangeArrowheads="1"/>
            </p:cNvSpPr>
            <p:nvPr/>
          </p:nvSpPr>
          <p:spPr bwMode="auto">
            <a:xfrm>
              <a:off x="871538" y="5969000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52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Line 48"/>
            <p:cNvSpPr>
              <a:spLocks noChangeShapeType="1"/>
            </p:cNvSpPr>
            <p:nvPr/>
          </p:nvSpPr>
          <p:spPr bwMode="auto">
            <a:xfrm>
              <a:off x="1549400" y="584358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7" name="Rectangle 49"/>
            <p:cNvSpPr>
              <a:spLocks noChangeArrowheads="1"/>
            </p:cNvSpPr>
            <p:nvPr/>
          </p:nvSpPr>
          <p:spPr bwMode="auto">
            <a:xfrm>
              <a:off x="1362075" y="5969000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54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Line 50"/>
            <p:cNvSpPr>
              <a:spLocks noChangeShapeType="1"/>
            </p:cNvSpPr>
            <p:nvPr/>
          </p:nvSpPr>
          <p:spPr bwMode="auto">
            <a:xfrm>
              <a:off x="2039938" y="584358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9" name="Rectangle 51"/>
            <p:cNvSpPr>
              <a:spLocks noChangeArrowheads="1"/>
            </p:cNvSpPr>
            <p:nvPr/>
          </p:nvSpPr>
          <p:spPr bwMode="auto">
            <a:xfrm>
              <a:off x="1854200" y="5969000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56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" name="Line 52"/>
            <p:cNvSpPr>
              <a:spLocks noChangeShapeType="1"/>
            </p:cNvSpPr>
            <p:nvPr/>
          </p:nvSpPr>
          <p:spPr bwMode="auto">
            <a:xfrm>
              <a:off x="2532063" y="584358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1" name="Rectangle 53"/>
            <p:cNvSpPr>
              <a:spLocks noChangeArrowheads="1"/>
            </p:cNvSpPr>
            <p:nvPr/>
          </p:nvSpPr>
          <p:spPr bwMode="auto">
            <a:xfrm>
              <a:off x="2344738" y="5969000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58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Line 54"/>
            <p:cNvSpPr>
              <a:spLocks noChangeShapeType="1"/>
            </p:cNvSpPr>
            <p:nvPr/>
          </p:nvSpPr>
          <p:spPr bwMode="auto">
            <a:xfrm>
              <a:off x="3024188" y="584358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3" name="Rectangle 55"/>
            <p:cNvSpPr>
              <a:spLocks noChangeArrowheads="1"/>
            </p:cNvSpPr>
            <p:nvPr/>
          </p:nvSpPr>
          <p:spPr bwMode="auto">
            <a:xfrm>
              <a:off x="2836863" y="5969000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Line 56"/>
            <p:cNvSpPr>
              <a:spLocks noChangeShapeType="1"/>
            </p:cNvSpPr>
            <p:nvPr/>
          </p:nvSpPr>
          <p:spPr bwMode="auto">
            <a:xfrm>
              <a:off x="3514725" y="584358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5" name="Rectangle 57"/>
            <p:cNvSpPr>
              <a:spLocks noChangeArrowheads="1"/>
            </p:cNvSpPr>
            <p:nvPr/>
          </p:nvSpPr>
          <p:spPr bwMode="auto">
            <a:xfrm>
              <a:off x="3328988" y="5969000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62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Line 58"/>
            <p:cNvSpPr>
              <a:spLocks noChangeShapeType="1"/>
            </p:cNvSpPr>
            <p:nvPr/>
          </p:nvSpPr>
          <p:spPr bwMode="auto">
            <a:xfrm>
              <a:off x="4006850" y="584358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7" name="Rectangle 59"/>
            <p:cNvSpPr>
              <a:spLocks noChangeArrowheads="1"/>
            </p:cNvSpPr>
            <p:nvPr/>
          </p:nvSpPr>
          <p:spPr bwMode="auto">
            <a:xfrm>
              <a:off x="3819525" y="5969000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64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Line 60"/>
            <p:cNvSpPr>
              <a:spLocks noChangeShapeType="1"/>
            </p:cNvSpPr>
            <p:nvPr/>
          </p:nvSpPr>
          <p:spPr bwMode="auto">
            <a:xfrm>
              <a:off x="4497388" y="584358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9" name="Rectangle 61"/>
            <p:cNvSpPr>
              <a:spLocks noChangeArrowheads="1"/>
            </p:cNvSpPr>
            <p:nvPr/>
          </p:nvSpPr>
          <p:spPr bwMode="auto">
            <a:xfrm>
              <a:off x="4310063" y="5969000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66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Line 62"/>
            <p:cNvSpPr>
              <a:spLocks noChangeShapeType="1"/>
            </p:cNvSpPr>
            <p:nvPr/>
          </p:nvSpPr>
          <p:spPr bwMode="auto">
            <a:xfrm>
              <a:off x="4989513" y="584358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1" name="Rectangle 63"/>
            <p:cNvSpPr>
              <a:spLocks noChangeArrowheads="1"/>
            </p:cNvSpPr>
            <p:nvPr/>
          </p:nvSpPr>
          <p:spPr bwMode="auto">
            <a:xfrm>
              <a:off x="4802188" y="5969000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68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2" name="Line 64"/>
            <p:cNvSpPr>
              <a:spLocks noChangeShapeType="1"/>
            </p:cNvSpPr>
            <p:nvPr/>
          </p:nvSpPr>
          <p:spPr bwMode="auto">
            <a:xfrm>
              <a:off x="5481638" y="584358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3" name="Rectangle 65"/>
            <p:cNvSpPr>
              <a:spLocks noChangeArrowheads="1"/>
            </p:cNvSpPr>
            <p:nvPr/>
          </p:nvSpPr>
          <p:spPr bwMode="auto">
            <a:xfrm>
              <a:off x="5294313" y="5969000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Line 66"/>
            <p:cNvSpPr>
              <a:spLocks noChangeShapeType="1"/>
            </p:cNvSpPr>
            <p:nvPr/>
          </p:nvSpPr>
          <p:spPr bwMode="auto">
            <a:xfrm>
              <a:off x="5972175" y="584358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5" name="Rectangle 67"/>
            <p:cNvSpPr>
              <a:spLocks noChangeArrowheads="1"/>
            </p:cNvSpPr>
            <p:nvPr/>
          </p:nvSpPr>
          <p:spPr bwMode="auto">
            <a:xfrm>
              <a:off x="5786438" y="5969000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72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6" name="Line 68"/>
            <p:cNvSpPr>
              <a:spLocks noChangeShapeType="1"/>
            </p:cNvSpPr>
            <p:nvPr/>
          </p:nvSpPr>
          <p:spPr bwMode="auto">
            <a:xfrm>
              <a:off x="6464300" y="584358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7" name="Rectangle 69"/>
            <p:cNvSpPr>
              <a:spLocks noChangeArrowheads="1"/>
            </p:cNvSpPr>
            <p:nvPr/>
          </p:nvSpPr>
          <p:spPr bwMode="auto">
            <a:xfrm>
              <a:off x="6276975" y="5969000"/>
              <a:ext cx="25648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74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Rectangle 70"/>
            <p:cNvSpPr>
              <a:spLocks noChangeArrowheads="1"/>
            </p:cNvSpPr>
            <p:nvPr/>
          </p:nvSpPr>
          <p:spPr bwMode="auto">
            <a:xfrm>
              <a:off x="1740907" y="6208713"/>
              <a:ext cx="322524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2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Phenotypic values (E=12)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9" name="Line 71"/>
            <p:cNvSpPr>
              <a:spLocks noChangeShapeType="1"/>
            </p:cNvSpPr>
            <p:nvPr/>
          </p:nvSpPr>
          <p:spPr bwMode="auto">
            <a:xfrm>
              <a:off x="1058863" y="438150"/>
              <a:ext cx="5405438" cy="0"/>
            </a:xfrm>
            <a:prstGeom prst="line">
              <a:avLst/>
            </a:prstGeom>
            <a:noFill/>
            <a:ln w="33338">
              <a:solidFill>
                <a:srgbClr val="8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0" name="Line 72"/>
            <p:cNvSpPr>
              <a:spLocks noChangeShapeType="1"/>
            </p:cNvSpPr>
            <p:nvPr/>
          </p:nvSpPr>
          <p:spPr bwMode="auto">
            <a:xfrm>
              <a:off x="1949450" y="415060"/>
              <a:ext cx="0" cy="101600"/>
            </a:xfrm>
            <a:prstGeom prst="line">
              <a:avLst/>
            </a:prstGeom>
            <a:noFill/>
            <a:ln w="33338">
              <a:solidFill>
                <a:srgbClr val="8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1" name="Rectangle 73"/>
            <p:cNvSpPr>
              <a:spLocks noChangeArrowheads="1"/>
            </p:cNvSpPr>
            <p:nvPr/>
          </p:nvSpPr>
          <p:spPr bwMode="auto">
            <a:xfrm>
              <a:off x="1765300" y="106560"/>
              <a:ext cx="25167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2200" b="0" i="0" u="none" strike="noStrike" cap="none" normalizeH="0" baseline="0" dirty="0">
                  <a:ln>
                    <a:noFill/>
                  </a:ln>
                  <a:solidFill>
                    <a:srgbClr val="800080"/>
                  </a:solidFill>
                  <a:effectLst/>
                  <a:latin typeface="Arial" panose="020B0604020202020204" pitchFamily="34" charset="0"/>
                </a:rPr>
                <a:t>-8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2" name="Line 74"/>
            <p:cNvSpPr>
              <a:spLocks noChangeShapeType="1"/>
            </p:cNvSpPr>
            <p:nvPr/>
          </p:nvSpPr>
          <p:spPr bwMode="auto">
            <a:xfrm>
              <a:off x="2932113" y="415060"/>
              <a:ext cx="0" cy="101600"/>
            </a:xfrm>
            <a:prstGeom prst="line">
              <a:avLst/>
            </a:prstGeom>
            <a:noFill/>
            <a:ln w="33338">
              <a:solidFill>
                <a:srgbClr val="8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3" name="Rectangle 75"/>
            <p:cNvSpPr>
              <a:spLocks noChangeArrowheads="1"/>
            </p:cNvSpPr>
            <p:nvPr/>
          </p:nvSpPr>
          <p:spPr bwMode="auto">
            <a:xfrm>
              <a:off x="2746375" y="102327"/>
              <a:ext cx="25167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2200" b="0" i="0" u="none" strike="noStrike" cap="none" normalizeH="0" baseline="0" dirty="0">
                  <a:ln>
                    <a:noFill/>
                  </a:ln>
                  <a:solidFill>
                    <a:srgbClr val="800080"/>
                  </a:solidFill>
                  <a:effectLst/>
                  <a:latin typeface="Arial" panose="020B0604020202020204" pitchFamily="34" charset="0"/>
                </a:rPr>
                <a:t>-4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4" name="Line 76"/>
            <p:cNvSpPr>
              <a:spLocks noChangeShapeType="1"/>
            </p:cNvSpPr>
            <p:nvPr/>
          </p:nvSpPr>
          <p:spPr bwMode="auto">
            <a:xfrm>
              <a:off x="3916363" y="415060"/>
              <a:ext cx="0" cy="101600"/>
            </a:xfrm>
            <a:prstGeom prst="line">
              <a:avLst/>
            </a:prstGeom>
            <a:noFill/>
            <a:ln w="33338">
              <a:solidFill>
                <a:srgbClr val="8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5" name="Rectangle 77"/>
            <p:cNvSpPr>
              <a:spLocks noChangeArrowheads="1"/>
            </p:cNvSpPr>
            <p:nvPr/>
          </p:nvSpPr>
          <p:spPr bwMode="auto">
            <a:xfrm>
              <a:off x="3776663" y="102327"/>
              <a:ext cx="15709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2200" b="0" i="0" u="none" strike="noStrike" cap="none" normalizeH="0" baseline="0" dirty="0">
                  <a:ln>
                    <a:noFill/>
                  </a:ln>
                  <a:solidFill>
                    <a:srgbClr val="80008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6" name="Line 78"/>
            <p:cNvSpPr>
              <a:spLocks noChangeShapeType="1"/>
            </p:cNvSpPr>
            <p:nvPr/>
          </p:nvSpPr>
          <p:spPr bwMode="auto">
            <a:xfrm>
              <a:off x="4899025" y="415060"/>
              <a:ext cx="0" cy="101600"/>
            </a:xfrm>
            <a:prstGeom prst="line">
              <a:avLst/>
            </a:prstGeom>
            <a:noFill/>
            <a:ln w="33338">
              <a:solidFill>
                <a:srgbClr val="8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7" name="Rectangle 79"/>
            <p:cNvSpPr>
              <a:spLocks noChangeArrowheads="1"/>
            </p:cNvSpPr>
            <p:nvPr/>
          </p:nvSpPr>
          <p:spPr bwMode="auto">
            <a:xfrm>
              <a:off x="4759325" y="102327"/>
              <a:ext cx="15709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2200" b="0" i="0" u="none" strike="noStrike" cap="none" normalizeH="0" baseline="0" dirty="0">
                  <a:ln>
                    <a:noFill/>
                  </a:ln>
                  <a:solidFill>
                    <a:srgbClr val="80008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8" name="Line 80"/>
            <p:cNvSpPr>
              <a:spLocks noChangeShapeType="1"/>
            </p:cNvSpPr>
            <p:nvPr/>
          </p:nvSpPr>
          <p:spPr bwMode="auto">
            <a:xfrm>
              <a:off x="5881688" y="415060"/>
              <a:ext cx="0" cy="101600"/>
            </a:xfrm>
            <a:prstGeom prst="line">
              <a:avLst/>
            </a:prstGeom>
            <a:noFill/>
            <a:ln w="33338">
              <a:solidFill>
                <a:srgbClr val="800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9" name="Rectangle 81"/>
            <p:cNvSpPr>
              <a:spLocks noChangeArrowheads="1"/>
            </p:cNvSpPr>
            <p:nvPr/>
          </p:nvSpPr>
          <p:spPr bwMode="auto">
            <a:xfrm>
              <a:off x="5741988" y="123492"/>
              <a:ext cx="15709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2200" b="0" i="0" u="none" strike="noStrike" cap="none" normalizeH="0" baseline="0" dirty="0">
                  <a:ln>
                    <a:noFill/>
                  </a:ln>
                  <a:solidFill>
                    <a:srgbClr val="80008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0" name="Oval 82"/>
            <p:cNvSpPr>
              <a:spLocks noChangeArrowheads="1"/>
            </p:cNvSpPr>
            <p:nvPr/>
          </p:nvSpPr>
          <p:spPr bwMode="auto">
            <a:xfrm>
              <a:off x="1247775" y="5214938"/>
              <a:ext cx="204788" cy="204788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1" name="Line 83"/>
            <p:cNvSpPr>
              <a:spLocks noChangeShapeType="1"/>
            </p:cNvSpPr>
            <p:nvPr/>
          </p:nvSpPr>
          <p:spPr bwMode="auto">
            <a:xfrm>
              <a:off x="1247775" y="5316538"/>
              <a:ext cx="2032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2" name="Line 84"/>
            <p:cNvSpPr>
              <a:spLocks noChangeShapeType="1"/>
            </p:cNvSpPr>
            <p:nvPr/>
          </p:nvSpPr>
          <p:spPr bwMode="auto">
            <a:xfrm>
              <a:off x="1349375" y="5214938"/>
              <a:ext cx="0" cy="2032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3" name="Oval 85"/>
            <p:cNvSpPr>
              <a:spLocks noChangeArrowheads="1"/>
            </p:cNvSpPr>
            <p:nvPr/>
          </p:nvSpPr>
          <p:spPr bwMode="auto">
            <a:xfrm>
              <a:off x="2927350" y="3690938"/>
              <a:ext cx="203200" cy="203200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4" name="Line 86"/>
            <p:cNvSpPr>
              <a:spLocks noChangeShapeType="1"/>
            </p:cNvSpPr>
            <p:nvPr/>
          </p:nvSpPr>
          <p:spPr bwMode="auto">
            <a:xfrm>
              <a:off x="2927350" y="3792538"/>
              <a:ext cx="2032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5" name="Line 87"/>
            <p:cNvSpPr>
              <a:spLocks noChangeShapeType="1"/>
            </p:cNvSpPr>
            <p:nvPr/>
          </p:nvSpPr>
          <p:spPr bwMode="auto">
            <a:xfrm>
              <a:off x="3028950" y="3690938"/>
              <a:ext cx="0" cy="2032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6" name="Oval 88"/>
            <p:cNvSpPr>
              <a:spLocks noChangeArrowheads="1"/>
            </p:cNvSpPr>
            <p:nvPr/>
          </p:nvSpPr>
          <p:spPr bwMode="auto">
            <a:xfrm>
              <a:off x="2932113" y="3686175"/>
              <a:ext cx="203200" cy="204788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7" name="Line 89"/>
            <p:cNvSpPr>
              <a:spLocks noChangeShapeType="1"/>
            </p:cNvSpPr>
            <p:nvPr/>
          </p:nvSpPr>
          <p:spPr bwMode="auto">
            <a:xfrm>
              <a:off x="2930525" y="3787775"/>
              <a:ext cx="204788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8" name="Line 90"/>
            <p:cNvSpPr>
              <a:spLocks noChangeShapeType="1"/>
            </p:cNvSpPr>
            <p:nvPr/>
          </p:nvSpPr>
          <p:spPr bwMode="auto">
            <a:xfrm>
              <a:off x="3032125" y="3686175"/>
              <a:ext cx="0" cy="2032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9" name="Oval 91"/>
            <p:cNvSpPr>
              <a:spLocks noChangeArrowheads="1"/>
            </p:cNvSpPr>
            <p:nvPr/>
          </p:nvSpPr>
          <p:spPr bwMode="auto">
            <a:xfrm>
              <a:off x="3228975" y="3417888"/>
              <a:ext cx="203200" cy="203200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0" name="Line 92"/>
            <p:cNvSpPr>
              <a:spLocks noChangeShapeType="1"/>
            </p:cNvSpPr>
            <p:nvPr/>
          </p:nvSpPr>
          <p:spPr bwMode="auto">
            <a:xfrm>
              <a:off x="3228975" y="3517900"/>
              <a:ext cx="2032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1" name="Line 93"/>
            <p:cNvSpPr>
              <a:spLocks noChangeShapeType="1"/>
            </p:cNvSpPr>
            <p:nvPr/>
          </p:nvSpPr>
          <p:spPr bwMode="auto">
            <a:xfrm>
              <a:off x="3330575" y="3416300"/>
              <a:ext cx="0" cy="204788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2" name="Oval 94"/>
            <p:cNvSpPr>
              <a:spLocks noChangeArrowheads="1"/>
            </p:cNvSpPr>
            <p:nvPr/>
          </p:nvSpPr>
          <p:spPr bwMode="auto">
            <a:xfrm>
              <a:off x="3603625" y="3078162"/>
              <a:ext cx="203200" cy="203200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3" name="Line 95"/>
            <p:cNvSpPr>
              <a:spLocks noChangeShapeType="1"/>
            </p:cNvSpPr>
            <p:nvPr/>
          </p:nvSpPr>
          <p:spPr bwMode="auto">
            <a:xfrm>
              <a:off x="3603625" y="3178175"/>
              <a:ext cx="2032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4" name="Line 96"/>
            <p:cNvSpPr>
              <a:spLocks noChangeShapeType="1"/>
            </p:cNvSpPr>
            <p:nvPr/>
          </p:nvSpPr>
          <p:spPr bwMode="auto">
            <a:xfrm>
              <a:off x="3705225" y="3076575"/>
              <a:ext cx="0" cy="204788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5" name="Oval 97"/>
            <p:cNvSpPr>
              <a:spLocks noChangeArrowheads="1"/>
            </p:cNvSpPr>
            <p:nvPr/>
          </p:nvSpPr>
          <p:spPr bwMode="auto">
            <a:xfrm>
              <a:off x="3665538" y="3019425"/>
              <a:ext cx="204788" cy="203200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6" name="Line 98"/>
            <p:cNvSpPr>
              <a:spLocks noChangeShapeType="1"/>
            </p:cNvSpPr>
            <p:nvPr/>
          </p:nvSpPr>
          <p:spPr bwMode="auto">
            <a:xfrm>
              <a:off x="3665538" y="3119437"/>
              <a:ext cx="204788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7" name="Line 99"/>
            <p:cNvSpPr>
              <a:spLocks noChangeShapeType="1"/>
            </p:cNvSpPr>
            <p:nvPr/>
          </p:nvSpPr>
          <p:spPr bwMode="auto">
            <a:xfrm>
              <a:off x="3767138" y="3017837"/>
              <a:ext cx="0" cy="204788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8" name="Oval 100"/>
            <p:cNvSpPr>
              <a:spLocks noChangeArrowheads="1"/>
            </p:cNvSpPr>
            <p:nvPr/>
          </p:nvSpPr>
          <p:spPr bwMode="auto">
            <a:xfrm>
              <a:off x="3776663" y="2919412"/>
              <a:ext cx="203200" cy="203200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9" name="Line 101"/>
            <p:cNvSpPr>
              <a:spLocks noChangeShapeType="1"/>
            </p:cNvSpPr>
            <p:nvPr/>
          </p:nvSpPr>
          <p:spPr bwMode="auto">
            <a:xfrm>
              <a:off x="3776663" y="3019425"/>
              <a:ext cx="2032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0" name="Line 102"/>
            <p:cNvSpPr>
              <a:spLocks noChangeShapeType="1"/>
            </p:cNvSpPr>
            <p:nvPr/>
          </p:nvSpPr>
          <p:spPr bwMode="auto">
            <a:xfrm>
              <a:off x="3878263" y="2917825"/>
              <a:ext cx="0" cy="2032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1" name="Oval 103"/>
            <p:cNvSpPr>
              <a:spLocks noChangeArrowheads="1"/>
            </p:cNvSpPr>
            <p:nvPr/>
          </p:nvSpPr>
          <p:spPr bwMode="auto">
            <a:xfrm>
              <a:off x="4660900" y="2117725"/>
              <a:ext cx="203200" cy="203200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2" name="Line 104"/>
            <p:cNvSpPr>
              <a:spLocks noChangeShapeType="1"/>
            </p:cNvSpPr>
            <p:nvPr/>
          </p:nvSpPr>
          <p:spPr bwMode="auto">
            <a:xfrm>
              <a:off x="4659313" y="2219325"/>
              <a:ext cx="2032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3" name="Line 105"/>
            <p:cNvSpPr>
              <a:spLocks noChangeShapeType="1"/>
            </p:cNvSpPr>
            <p:nvPr/>
          </p:nvSpPr>
          <p:spPr bwMode="auto">
            <a:xfrm>
              <a:off x="4760913" y="2117725"/>
              <a:ext cx="0" cy="2032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4" name="Oval 106"/>
            <p:cNvSpPr>
              <a:spLocks noChangeArrowheads="1"/>
            </p:cNvSpPr>
            <p:nvPr/>
          </p:nvSpPr>
          <p:spPr bwMode="auto">
            <a:xfrm>
              <a:off x="4932363" y="1870075"/>
              <a:ext cx="203200" cy="203200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5" name="Line 107"/>
            <p:cNvSpPr>
              <a:spLocks noChangeShapeType="1"/>
            </p:cNvSpPr>
            <p:nvPr/>
          </p:nvSpPr>
          <p:spPr bwMode="auto">
            <a:xfrm>
              <a:off x="4932363" y="1971675"/>
              <a:ext cx="2032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6" name="Line 108"/>
            <p:cNvSpPr>
              <a:spLocks noChangeShapeType="1"/>
            </p:cNvSpPr>
            <p:nvPr/>
          </p:nvSpPr>
          <p:spPr bwMode="auto">
            <a:xfrm>
              <a:off x="5033963" y="1870075"/>
              <a:ext cx="0" cy="2032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7" name="Oval 109"/>
            <p:cNvSpPr>
              <a:spLocks noChangeArrowheads="1"/>
            </p:cNvSpPr>
            <p:nvPr/>
          </p:nvSpPr>
          <p:spPr bwMode="auto">
            <a:xfrm>
              <a:off x="5262563" y="1570037"/>
              <a:ext cx="203200" cy="204788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8" name="Line 110"/>
            <p:cNvSpPr>
              <a:spLocks noChangeShapeType="1"/>
            </p:cNvSpPr>
            <p:nvPr/>
          </p:nvSpPr>
          <p:spPr bwMode="auto">
            <a:xfrm>
              <a:off x="5260975" y="1671637"/>
              <a:ext cx="204788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9" name="Line 111"/>
            <p:cNvSpPr>
              <a:spLocks noChangeShapeType="1"/>
            </p:cNvSpPr>
            <p:nvPr/>
          </p:nvSpPr>
          <p:spPr bwMode="auto">
            <a:xfrm>
              <a:off x="5362575" y="1570037"/>
              <a:ext cx="0" cy="2032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0" name="Oval 112"/>
            <p:cNvSpPr>
              <a:spLocks noChangeArrowheads="1"/>
            </p:cNvSpPr>
            <p:nvPr/>
          </p:nvSpPr>
          <p:spPr bwMode="auto">
            <a:xfrm>
              <a:off x="5718175" y="1155700"/>
              <a:ext cx="203200" cy="203200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1" name="Line 113"/>
            <p:cNvSpPr>
              <a:spLocks noChangeShapeType="1"/>
            </p:cNvSpPr>
            <p:nvPr/>
          </p:nvSpPr>
          <p:spPr bwMode="auto">
            <a:xfrm>
              <a:off x="5718175" y="1257300"/>
              <a:ext cx="2032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2" name="Line 114"/>
            <p:cNvSpPr>
              <a:spLocks noChangeShapeType="1"/>
            </p:cNvSpPr>
            <p:nvPr/>
          </p:nvSpPr>
          <p:spPr bwMode="auto">
            <a:xfrm>
              <a:off x="5819775" y="1155700"/>
              <a:ext cx="0" cy="2032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3" name="Oval 115"/>
            <p:cNvSpPr>
              <a:spLocks noChangeAspect="1" noChangeArrowheads="1"/>
            </p:cNvSpPr>
            <p:nvPr/>
          </p:nvSpPr>
          <p:spPr bwMode="auto">
            <a:xfrm>
              <a:off x="1283855" y="5251018"/>
              <a:ext cx="121539" cy="121539"/>
            </a:xfrm>
            <a:prstGeom prst="ellipse">
              <a:avLst/>
            </a:prstGeom>
            <a:solidFill>
              <a:srgbClr val="0000FF"/>
            </a:solidFill>
            <a:ln w="3333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4" name="Oval 116"/>
            <p:cNvSpPr>
              <a:spLocks noChangeArrowheads="1"/>
            </p:cNvSpPr>
            <p:nvPr/>
          </p:nvSpPr>
          <p:spPr bwMode="auto">
            <a:xfrm>
              <a:off x="2947988" y="3527425"/>
              <a:ext cx="161925" cy="158750"/>
            </a:xfrm>
            <a:prstGeom prst="ellipse">
              <a:avLst/>
            </a:prstGeom>
            <a:solidFill>
              <a:srgbClr val="0000FF"/>
            </a:solidFill>
            <a:ln w="3333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5" name="Oval 117"/>
            <p:cNvSpPr>
              <a:spLocks noChangeArrowheads="1"/>
            </p:cNvSpPr>
            <p:nvPr/>
          </p:nvSpPr>
          <p:spPr bwMode="auto">
            <a:xfrm>
              <a:off x="2952750" y="4081463"/>
              <a:ext cx="160338" cy="160338"/>
            </a:xfrm>
            <a:prstGeom prst="ellipse">
              <a:avLst/>
            </a:prstGeom>
            <a:solidFill>
              <a:srgbClr val="0000FF"/>
            </a:solidFill>
            <a:ln w="3333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6" name="Oval 118"/>
            <p:cNvSpPr>
              <a:spLocks noChangeArrowheads="1"/>
            </p:cNvSpPr>
            <p:nvPr/>
          </p:nvSpPr>
          <p:spPr bwMode="auto">
            <a:xfrm>
              <a:off x="3251200" y="3252787"/>
              <a:ext cx="160338" cy="158750"/>
            </a:xfrm>
            <a:prstGeom prst="ellipse">
              <a:avLst/>
            </a:prstGeom>
            <a:solidFill>
              <a:srgbClr val="0000FF"/>
            </a:solidFill>
            <a:ln w="3333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7" name="Oval 119"/>
            <p:cNvSpPr>
              <a:spLocks noChangeArrowheads="1"/>
            </p:cNvSpPr>
            <p:nvPr/>
          </p:nvSpPr>
          <p:spPr bwMode="auto">
            <a:xfrm>
              <a:off x="3624263" y="3286125"/>
              <a:ext cx="160338" cy="160338"/>
            </a:xfrm>
            <a:prstGeom prst="ellipse">
              <a:avLst/>
            </a:prstGeom>
            <a:solidFill>
              <a:srgbClr val="0000FF"/>
            </a:solidFill>
            <a:ln w="3333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8" name="Oval 120"/>
            <p:cNvSpPr>
              <a:spLocks noChangeArrowheads="1"/>
            </p:cNvSpPr>
            <p:nvPr/>
          </p:nvSpPr>
          <p:spPr bwMode="auto">
            <a:xfrm>
              <a:off x="3689350" y="2295525"/>
              <a:ext cx="158750" cy="158750"/>
            </a:xfrm>
            <a:prstGeom prst="ellipse">
              <a:avLst/>
            </a:prstGeom>
            <a:solidFill>
              <a:srgbClr val="0000FF"/>
            </a:solidFill>
            <a:ln w="3333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9" name="Oval 121"/>
            <p:cNvSpPr>
              <a:spLocks noChangeArrowheads="1"/>
            </p:cNvSpPr>
            <p:nvPr/>
          </p:nvSpPr>
          <p:spPr bwMode="auto">
            <a:xfrm>
              <a:off x="3798888" y="3500438"/>
              <a:ext cx="160338" cy="158750"/>
            </a:xfrm>
            <a:prstGeom prst="ellipse">
              <a:avLst/>
            </a:prstGeom>
            <a:solidFill>
              <a:srgbClr val="0000FF"/>
            </a:solidFill>
            <a:ln w="33338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0" name="Oval 122"/>
            <p:cNvSpPr>
              <a:spLocks noChangeArrowheads="1"/>
            </p:cNvSpPr>
            <p:nvPr/>
          </p:nvSpPr>
          <p:spPr bwMode="auto">
            <a:xfrm>
              <a:off x="4681538" y="1952625"/>
              <a:ext cx="158750" cy="160338"/>
            </a:xfrm>
            <a:prstGeom prst="ellipse">
              <a:avLst/>
            </a:prstGeom>
            <a:solidFill>
              <a:srgbClr val="0000FF"/>
            </a:solidFill>
            <a:ln w="3333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1" name="Oval 123"/>
            <p:cNvSpPr>
              <a:spLocks noChangeArrowheads="1"/>
            </p:cNvSpPr>
            <p:nvPr/>
          </p:nvSpPr>
          <p:spPr bwMode="auto">
            <a:xfrm>
              <a:off x="4954588" y="2265362"/>
              <a:ext cx="160338" cy="158750"/>
            </a:xfrm>
            <a:prstGeom prst="ellipse">
              <a:avLst/>
            </a:prstGeom>
            <a:solidFill>
              <a:srgbClr val="0000FF"/>
            </a:solidFill>
            <a:ln w="3333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2" name="Oval 124"/>
            <p:cNvSpPr>
              <a:spLocks noChangeArrowheads="1"/>
            </p:cNvSpPr>
            <p:nvPr/>
          </p:nvSpPr>
          <p:spPr bwMode="auto">
            <a:xfrm>
              <a:off x="5283200" y="1406525"/>
              <a:ext cx="160338" cy="160338"/>
            </a:xfrm>
            <a:prstGeom prst="ellipse">
              <a:avLst/>
            </a:prstGeom>
            <a:solidFill>
              <a:srgbClr val="0000FF"/>
            </a:solidFill>
            <a:ln w="3333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3" name="Oval 125"/>
            <p:cNvSpPr>
              <a:spLocks noChangeAspect="1" noChangeArrowheads="1"/>
            </p:cNvSpPr>
            <p:nvPr/>
          </p:nvSpPr>
          <p:spPr bwMode="auto">
            <a:xfrm>
              <a:off x="5760000" y="1188000"/>
              <a:ext cx="121539" cy="121539"/>
            </a:xfrm>
            <a:prstGeom prst="ellipse">
              <a:avLst/>
            </a:prstGeom>
            <a:solidFill>
              <a:srgbClr val="0000FF"/>
            </a:solidFill>
            <a:ln w="3333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4" name="Oval 126"/>
            <p:cNvSpPr>
              <a:spLocks noChangeArrowheads="1"/>
            </p:cNvSpPr>
            <p:nvPr/>
          </p:nvSpPr>
          <p:spPr bwMode="auto">
            <a:xfrm>
              <a:off x="1100138" y="5237163"/>
              <a:ext cx="161925" cy="160338"/>
            </a:xfrm>
            <a:prstGeom prst="ellipse">
              <a:avLst/>
            </a:prstGeom>
            <a:noFill/>
            <a:ln w="33338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5" name="Oval 127"/>
            <p:cNvSpPr>
              <a:spLocks noChangeArrowheads="1"/>
            </p:cNvSpPr>
            <p:nvPr/>
          </p:nvSpPr>
          <p:spPr bwMode="auto">
            <a:xfrm>
              <a:off x="1100138" y="3527425"/>
              <a:ext cx="161925" cy="158750"/>
            </a:xfrm>
            <a:prstGeom prst="ellipse">
              <a:avLst/>
            </a:prstGeom>
            <a:noFill/>
            <a:ln w="33338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6" name="Oval 128"/>
            <p:cNvSpPr>
              <a:spLocks noChangeArrowheads="1"/>
            </p:cNvSpPr>
            <p:nvPr/>
          </p:nvSpPr>
          <p:spPr bwMode="auto">
            <a:xfrm>
              <a:off x="1100138" y="4081463"/>
              <a:ext cx="161925" cy="160338"/>
            </a:xfrm>
            <a:prstGeom prst="ellipse">
              <a:avLst/>
            </a:prstGeom>
            <a:noFill/>
            <a:ln w="33338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7" name="Oval 129"/>
            <p:cNvSpPr>
              <a:spLocks noChangeArrowheads="1"/>
            </p:cNvSpPr>
            <p:nvPr/>
          </p:nvSpPr>
          <p:spPr bwMode="auto">
            <a:xfrm>
              <a:off x="1100138" y="3252787"/>
              <a:ext cx="161925" cy="158750"/>
            </a:xfrm>
            <a:prstGeom prst="ellipse">
              <a:avLst/>
            </a:prstGeom>
            <a:noFill/>
            <a:ln w="33338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8" name="Oval 130"/>
            <p:cNvSpPr>
              <a:spLocks noChangeArrowheads="1"/>
            </p:cNvSpPr>
            <p:nvPr/>
          </p:nvSpPr>
          <p:spPr bwMode="auto">
            <a:xfrm>
              <a:off x="1100138" y="3286125"/>
              <a:ext cx="161925" cy="160338"/>
            </a:xfrm>
            <a:prstGeom prst="ellipse">
              <a:avLst/>
            </a:prstGeom>
            <a:noFill/>
            <a:ln w="33338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9" name="Oval 131"/>
            <p:cNvSpPr>
              <a:spLocks noChangeArrowheads="1"/>
            </p:cNvSpPr>
            <p:nvPr/>
          </p:nvSpPr>
          <p:spPr bwMode="auto">
            <a:xfrm>
              <a:off x="1100138" y="2295525"/>
              <a:ext cx="161925" cy="158750"/>
            </a:xfrm>
            <a:prstGeom prst="ellipse">
              <a:avLst/>
            </a:prstGeom>
            <a:noFill/>
            <a:ln w="33338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0" name="Oval 132"/>
            <p:cNvSpPr>
              <a:spLocks noChangeArrowheads="1"/>
            </p:cNvSpPr>
            <p:nvPr/>
          </p:nvSpPr>
          <p:spPr bwMode="auto">
            <a:xfrm>
              <a:off x="1100138" y="3500438"/>
              <a:ext cx="161925" cy="158750"/>
            </a:xfrm>
            <a:prstGeom prst="ellipse">
              <a:avLst/>
            </a:prstGeom>
            <a:noFill/>
            <a:ln w="33338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1" name="Oval 133"/>
            <p:cNvSpPr>
              <a:spLocks noChangeArrowheads="1"/>
            </p:cNvSpPr>
            <p:nvPr/>
          </p:nvSpPr>
          <p:spPr bwMode="auto">
            <a:xfrm>
              <a:off x="1100138" y="1952625"/>
              <a:ext cx="161925" cy="160338"/>
            </a:xfrm>
            <a:prstGeom prst="ellipse">
              <a:avLst/>
            </a:prstGeom>
            <a:noFill/>
            <a:ln w="33338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2" name="Oval 134"/>
            <p:cNvSpPr>
              <a:spLocks noChangeArrowheads="1"/>
            </p:cNvSpPr>
            <p:nvPr/>
          </p:nvSpPr>
          <p:spPr bwMode="auto">
            <a:xfrm>
              <a:off x="1100138" y="2265362"/>
              <a:ext cx="161925" cy="158750"/>
            </a:xfrm>
            <a:prstGeom prst="ellipse">
              <a:avLst/>
            </a:prstGeom>
            <a:noFill/>
            <a:ln w="33338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3" name="Oval 135"/>
            <p:cNvSpPr>
              <a:spLocks noChangeArrowheads="1"/>
            </p:cNvSpPr>
            <p:nvPr/>
          </p:nvSpPr>
          <p:spPr bwMode="auto">
            <a:xfrm>
              <a:off x="1100138" y="1406525"/>
              <a:ext cx="161925" cy="160338"/>
            </a:xfrm>
            <a:prstGeom prst="ellipse">
              <a:avLst/>
            </a:prstGeom>
            <a:noFill/>
            <a:ln w="33338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4" name="Oval 136"/>
            <p:cNvSpPr>
              <a:spLocks noChangeArrowheads="1"/>
            </p:cNvSpPr>
            <p:nvPr/>
          </p:nvSpPr>
          <p:spPr bwMode="auto">
            <a:xfrm>
              <a:off x="1100138" y="1177925"/>
              <a:ext cx="161925" cy="160338"/>
            </a:xfrm>
            <a:prstGeom prst="ellipse">
              <a:avLst/>
            </a:prstGeom>
            <a:noFill/>
            <a:ln w="33338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5" name="Oval 137"/>
            <p:cNvSpPr>
              <a:spLocks noChangeArrowheads="1"/>
            </p:cNvSpPr>
            <p:nvPr/>
          </p:nvSpPr>
          <p:spPr bwMode="auto">
            <a:xfrm>
              <a:off x="1270000" y="5641975"/>
              <a:ext cx="160338" cy="160338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6" name="Oval 138"/>
            <p:cNvSpPr>
              <a:spLocks noChangeArrowheads="1"/>
            </p:cNvSpPr>
            <p:nvPr/>
          </p:nvSpPr>
          <p:spPr bwMode="auto">
            <a:xfrm>
              <a:off x="2947988" y="5641975"/>
              <a:ext cx="161925" cy="160338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7" name="Oval 139"/>
            <p:cNvSpPr>
              <a:spLocks noChangeArrowheads="1"/>
            </p:cNvSpPr>
            <p:nvPr/>
          </p:nvSpPr>
          <p:spPr bwMode="auto">
            <a:xfrm>
              <a:off x="2952750" y="5641975"/>
              <a:ext cx="160338" cy="160338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8" name="Oval 140"/>
            <p:cNvSpPr>
              <a:spLocks noChangeArrowheads="1"/>
            </p:cNvSpPr>
            <p:nvPr/>
          </p:nvSpPr>
          <p:spPr bwMode="auto">
            <a:xfrm>
              <a:off x="3251200" y="5641975"/>
              <a:ext cx="160338" cy="160338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9" name="Oval 141"/>
            <p:cNvSpPr>
              <a:spLocks noChangeArrowheads="1"/>
            </p:cNvSpPr>
            <p:nvPr/>
          </p:nvSpPr>
          <p:spPr bwMode="auto">
            <a:xfrm>
              <a:off x="3624263" y="5641975"/>
              <a:ext cx="160338" cy="160338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0" name="Oval 142"/>
            <p:cNvSpPr>
              <a:spLocks noChangeArrowheads="1"/>
            </p:cNvSpPr>
            <p:nvPr/>
          </p:nvSpPr>
          <p:spPr bwMode="auto">
            <a:xfrm>
              <a:off x="3689350" y="5641975"/>
              <a:ext cx="158750" cy="160338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1" name="Oval 143"/>
            <p:cNvSpPr>
              <a:spLocks noChangeArrowheads="1"/>
            </p:cNvSpPr>
            <p:nvPr/>
          </p:nvSpPr>
          <p:spPr bwMode="auto">
            <a:xfrm>
              <a:off x="3798888" y="5641975"/>
              <a:ext cx="160338" cy="160338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2" name="Oval 144"/>
            <p:cNvSpPr>
              <a:spLocks noChangeArrowheads="1"/>
            </p:cNvSpPr>
            <p:nvPr/>
          </p:nvSpPr>
          <p:spPr bwMode="auto">
            <a:xfrm>
              <a:off x="4681538" y="5641975"/>
              <a:ext cx="158750" cy="160338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3" name="Oval 145"/>
            <p:cNvSpPr>
              <a:spLocks noChangeArrowheads="1"/>
            </p:cNvSpPr>
            <p:nvPr/>
          </p:nvSpPr>
          <p:spPr bwMode="auto">
            <a:xfrm>
              <a:off x="4954588" y="5641975"/>
              <a:ext cx="160338" cy="160338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4" name="Oval 146"/>
            <p:cNvSpPr>
              <a:spLocks noChangeArrowheads="1"/>
            </p:cNvSpPr>
            <p:nvPr/>
          </p:nvSpPr>
          <p:spPr bwMode="auto">
            <a:xfrm>
              <a:off x="5283200" y="5641975"/>
              <a:ext cx="160338" cy="160338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5" name="Oval 147"/>
            <p:cNvSpPr>
              <a:spLocks noChangeArrowheads="1"/>
            </p:cNvSpPr>
            <p:nvPr/>
          </p:nvSpPr>
          <p:spPr bwMode="auto">
            <a:xfrm>
              <a:off x="5740400" y="5641975"/>
              <a:ext cx="160338" cy="160338"/>
            </a:xfrm>
            <a:prstGeom prst="ellipse">
              <a:avLst/>
            </a:prstGeom>
            <a:no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6" name="Line 148"/>
            <p:cNvSpPr>
              <a:spLocks noChangeShapeType="1"/>
            </p:cNvSpPr>
            <p:nvPr/>
          </p:nvSpPr>
          <p:spPr bwMode="auto">
            <a:xfrm flipV="1">
              <a:off x="1058863" y="5838825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7" name="Line 149"/>
            <p:cNvSpPr>
              <a:spLocks noChangeShapeType="1"/>
            </p:cNvSpPr>
            <p:nvPr/>
          </p:nvSpPr>
          <p:spPr bwMode="auto">
            <a:xfrm flipV="1">
              <a:off x="1098550" y="5797550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8" name="Line 150"/>
            <p:cNvSpPr>
              <a:spLocks noChangeShapeType="1"/>
            </p:cNvSpPr>
            <p:nvPr/>
          </p:nvSpPr>
          <p:spPr bwMode="auto">
            <a:xfrm flipV="1">
              <a:off x="1139825" y="5757863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9" name="Line 151"/>
            <p:cNvSpPr>
              <a:spLocks noChangeShapeType="1"/>
            </p:cNvSpPr>
            <p:nvPr/>
          </p:nvSpPr>
          <p:spPr bwMode="auto">
            <a:xfrm flipV="1">
              <a:off x="1181100" y="5716588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0" name="Line 152"/>
            <p:cNvSpPr>
              <a:spLocks noChangeShapeType="1"/>
            </p:cNvSpPr>
            <p:nvPr/>
          </p:nvSpPr>
          <p:spPr bwMode="auto">
            <a:xfrm flipV="1">
              <a:off x="1222375" y="5675313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1" name="Line 153"/>
            <p:cNvSpPr>
              <a:spLocks noChangeShapeType="1"/>
            </p:cNvSpPr>
            <p:nvPr/>
          </p:nvSpPr>
          <p:spPr bwMode="auto">
            <a:xfrm flipV="1">
              <a:off x="1262063" y="5634038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2" name="Line 154"/>
            <p:cNvSpPr>
              <a:spLocks noChangeShapeType="1"/>
            </p:cNvSpPr>
            <p:nvPr/>
          </p:nvSpPr>
          <p:spPr bwMode="auto">
            <a:xfrm flipV="1">
              <a:off x="1303338" y="5594350"/>
              <a:ext cx="6350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3" name="Line 155"/>
            <p:cNvSpPr>
              <a:spLocks noChangeShapeType="1"/>
            </p:cNvSpPr>
            <p:nvPr/>
          </p:nvSpPr>
          <p:spPr bwMode="auto">
            <a:xfrm flipV="1">
              <a:off x="1344613" y="5553075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4" name="Line 156"/>
            <p:cNvSpPr>
              <a:spLocks noChangeShapeType="1"/>
            </p:cNvSpPr>
            <p:nvPr/>
          </p:nvSpPr>
          <p:spPr bwMode="auto">
            <a:xfrm flipV="1">
              <a:off x="1385888" y="5511800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5" name="Line 157"/>
            <p:cNvSpPr>
              <a:spLocks noChangeShapeType="1"/>
            </p:cNvSpPr>
            <p:nvPr/>
          </p:nvSpPr>
          <p:spPr bwMode="auto">
            <a:xfrm flipV="1">
              <a:off x="1427163" y="5470525"/>
              <a:ext cx="4763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6" name="Line 158"/>
            <p:cNvSpPr>
              <a:spLocks noChangeShapeType="1"/>
            </p:cNvSpPr>
            <p:nvPr/>
          </p:nvSpPr>
          <p:spPr bwMode="auto">
            <a:xfrm flipV="1">
              <a:off x="1466850" y="5429250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7" name="Line 159"/>
            <p:cNvSpPr>
              <a:spLocks noChangeShapeType="1"/>
            </p:cNvSpPr>
            <p:nvPr/>
          </p:nvSpPr>
          <p:spPr bwMode="auto">
            <a:xfrm flipV="1">
              <a:off x="1508125" y="5389563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8" name="Line 160"/>
            <p:cNvSpPr>
              <a:spLocks noChangeShapeType="1"/>
            </p:cNvSpPr>
            <p:nvPr/>
          </p:nvSpPr>
          <p:spPr bwMode="auto">
            <a:xfrm flipV="1">
              <a:off x="1549400" y="5348288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9" name="Line 161"/>
            <p:cNvSpPr>
              <a:spLocks noChangeShapeType="1"/>
            </p:cNvSpPr>
            <p:nvPr/>
          </p:nvSpPr>
          <p:spPr bwMode="auto">
            <a:xfrm flipV="1">
              <a:off x="1590675" y="5307013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0" name="Line 162"/>
            <p:cNvSpPr>
              <a:spLocks noChangeShapeType="1"/>
            </p:cNvSpPr>
            <p:nvPr/>
          </p:nvSpPr>
          <p:spPr bwMode="auto">
            <a:xfrm flipV="1">
              <a:off x="1630363" y="5265738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1" name="Line 163"/>
            <p:cNvSpPr>
              <a:spLocks noChangeShapeType="1"/>
            </p:cNvSpPr>
            <p:nvPr/>
          </p:nvSpPr>
          <p:spPr bwMode="auto">
            <a:xfrm flipV="1">
              <a:off x="1671638" y="5226050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2" name="Line 164"/>
            <p:cNvSpPr>
              <a:spLocks noChangeShapeType="1"/>
            </p:cNvSpPr>
            <p:nvPr/>
          </p:nvSpPr>
          <p:spPr bwMode="auto">
            <a:xfrm flipV="1">
              <a:off x="1712913" y="5184775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3" name="Line 165"/>
            <p:cNvSpPr>
              <a:spLocks noChangeShapeType="1"/>
            </p:cNvSpPr>
            <p:nvPr/>
          </p:nvSpPr>
          <p:spPr bwMode="auto">
            <a:xfrm flipV="1">
              <a:off x="1754188" y="5143500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4" name="Line 166"/>
            <p:cNvSpPr>
              <a:spLocks noChangeShapeType="1"/>
            </p:cNvSpPr>
            <p:nvPr/>
          </p:nvSpPr>
          <p:spPr bwMode="auto">
            <a:xfrm flipV="1">
              <a:off x="1793875" y="5102225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5" name="Line 167"/>
            <p:cNvSpPr>
              <a:spLocks noChangeShapeType="1"/>
            </p:cNvSpPr>
            <p:nvPr/>
          </p:nvSpPr>
          <p:spPr bwMode="auto">
            <a:xfrm flipV="1">
              <a:off x="1835150" y="5060950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6" name="Line 168"/>
            <p:cNvSpPr>
              <a:spLocks noChangeShapeType="1"/>
            </p:cNvSpPr>
            <p:nvPr/>
          </p:nvSpPr>
          <p:spPr bwMode="auto">
            <a:xfrm flipV="1">
              <a:off x="1876425" y="5021263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7" name="Line 169"/>
            <p:cNvSpPr>
              <a:spLocks noChangeShapeType="1"/>
            </p:cNvSpPr>
            <p:nvPr/>
          </p:nvSpPr>
          <p:spPr bwMode="auto">
            <a:xfrm flipV="1">
              <a:off x="1917700" y="4979988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8" name="Line 170"/>
            <p:cNvSpPr>
              <a:spLocks noChangeShapeType="1"/>
            </p:cNvSpPr>
            <p:nvPr/>
          </p:nvSpPr>
          <p:spPr bwMode="auto">
            <a:xfrm flipV="1">
              <a:off x="1958975" y="4938713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9" name="Line 171"/>
            <p:cNvSpPr>
              <a:spLocks noChangeShapeType="1"/>
            </p:cNvSpPr>
            <p:nvPr/>
          </p:nvSpPr>
          <p:spPr bwMode="auto">
            <a:xfrm flipV="1">
              <a:off x="1998663" y="4897438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0" name="Line 172"/>
            <p:cNvSpPr>
              <a:spLocks noChangeShapeType="1"/>
            </p:cNvSpPr>
            <p:nvPr/>
          </p:nvSpPr>
          <p:spPr bwMode="auto">
            <a:xfrm flipV="1">
              <a:off x="2039938" y="4857750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1" name="Line 173"/>
            <p:cNvSpPr>
              <a:spLocks noChangeShapeType="1"/>
            </p:cNvSpPr>
            <p:nvPr/>
          </p:nvSpPr>
          <p:spPr bwMode="auto">
            <a:xfrm flipV="1">
              <a:off x="2081213" y="4816475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2" name="Line 174"/>
            <p:cNvSpPr>
              <a:spLocks noChangeShapeType="1"/>
            </p:cNvSpPr>
            <p:nvPr/>
          </p:nvSpPr>
          <p:spPr bwMode="auto">
            <a:xfrm flipV="1">
              <a:off x="2122488" y="4775200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3" name="Line 175"/>
            <p:cNvSpPr>
              <a:spLocks noChangeShapeType="1"/>
            </p:cNvSpPr>
            <p:nvPr/>
          </p:nvSpPr>
          <p:spPr bwMode="auto">
            <a:xfrm flipV="1">
              <a:off x="2162175" y="4733925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4" name="Line 176"/>
            <p:cNvSpPr>
              <a:spLocks noChangeShapeType="1"/>
            </p:cNvSpPr>
            <p:nvPr/>
          </p:nvSpPr>
          <p:spPr bwMode="auto">
            <a:xfrm flipV="1">
              <a:off x="2203450" y="4692650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5" name="Line 177"/>
            <p:cNvSpPr>
              <a:spLocks noChangeShapeType="1"/>
            </p:cNvSpPr>
            <p:nvPr/>
          </p:nvSpPr>
          <p:spPr bwMode="auto">
            <a:xfrm flipV="1">
              <a:off x="2244725" y="4652963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6" name="Line 178"/>
            <p:cNvSpPr>
              <a:spLocks noChangeShapeType="1"/>
            </p:cNvSpPr>
            <p:nvPr/>
          </p:nvSpPr>
          <p:spPr bwMode="auto">
            <a:xfrm flipV="1">
              <a:off x="2286000" y="4611688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7" name="Line 179"/>
            <p:cNvSpPr>
              <a:spLocks noChangeShapeType="1"/>
            </p:cNvSpPr>
            <p:nvPr/>
          </p:nvSpPr>
          <p:spPr bwMode="auto">
            <a:xfrm flipV="1">
              <a:off x="2327275" y="4570413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8" name="Line 180"/>
            <p:cNvSpPr>
              <a:spLocks noChangeShapeType="1"/>
            </p:cNvSpPr>
            <p:nvPr/>
          </p:nvSpPr>
          <p:spPr bwMode="auto">
            <a:xfrm flipV="1">
              <a:off x="2366963" y="4529138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9" name="Line 181"/>
            <p:cNvSpPr>
              <a:spLocks noChangeShapeType="1"/>
            </p:cNvSpPr>
            <p:nvPr/>
          </p:nvSpPr>
          <p:spPr bwMode="auto">
            <a:xfrm flipV="1">
              <a:off x="2408238" y="4489450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0" name="Line 182"/>
            <p:cNvSpPr>
              <a:spLocks noChangeShapeType="1"/>
            </p:cNvSpPr>
            <p:nvPr/>
          </p:nvSpPr>
          <p:spPr bwMode="auto">
            <a:xfrm flipV="1">
              <a:off x="2449513" y="4448175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1" name="Line 183"/>
            <p:cNvSpPr>
              <a:spLocks noChangeShapeType="1"/>
            </p:cNvSpPr>
            <p:nvPr/>
          </p:nvSpPr>
          <p:spPr bwMode="auto">
            <a:xfrm flipV="1">
              <a:off x="2490788" y="4406900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2" name="Line 184"/>
            <p:cNvSpPr>
              <a:spLocks noChangeShapeType="1"/>
            </p:cNvSpPr>
            <p:nvPr/>
          </p:nvSpPr>
          <p:spPr bwMode="auto">
            <a:xfrm flipV="1">
              <a:off x="2530475" y="4365625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3" name="Line 185"/>
            <p:cNvSpPr>
              <a:spLocks noChangeShapeType="1"/>
            </p:cNvSpPr>
            <p:nvPr/>
          </p:nvSpPr>
          <p:spPr bwMode="auto">
            <a:xfrm flipV="1">
              <a:off x="2571750" y="4325938"/>
              <a:ext cx="6350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4" name="Line 186"/>
            <p:cNvSpPr>
              <a:spLocks noChangeShapeType="1"/>
            </p:cNvSpPr>
            <p:nvPr/>
          </p:nvSpPr>
          <p:spPr bwMode="auto">
            <a:xfrm flipV="1">
              <a:off x="2613025" y="4284663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5" name="Line 187"/>
            <p:cNvSpPr>
              <a:spLocks noChangeShapeType="1"/>
            </p:cNvSpPr>
            <p:nvPr/>
          </p:nvSpPr>
          <p:spPr bwMode="auto">
            <a:xfrm flipV="1">
              <a:off x="2654300" y="4243388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6" name="Line 188"/>
            <p:cNvSpPr>
              <a:spLocks noChangeShapeType="1"/>
            </p:cNvSpPr>
            <p:nvPr/>
          </p:nvSpPr>
          <p:spPr bwMode="auto">
            <a:xfrm flipV="1">
              <a:off x="2695575" y="4202113"/>
              <a:ext cx="4763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7" name="Line 189"/>
            <p:cNvSpPr>
              <a:spLocks noChangeShapeType="1"/>
            </p:cNvSpPr>
            <p:nvPr/>
          </p:nvSpPr>
          <p:spPr bwMode="auto">
            <a:xfrm flipV="1">
              <a:off x="2735263" y="4160838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8" name="Line 190"/>
            <p:cNvSpPr>
              <a:spLocks noChangeShapeType="1"/>
            </p:cNvSpPr>
            <p:nvPr/>
          </p:nvSpPr>
          <p:spPr bwMode="auto">
            <a:xfrm flipV="1">
              <a:off x="2776538" y="4121150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9" name="Line 191"/>
            <p:cNvSpPr>
              <a:spLocks noChangeShapeType="1"/>
            </p:cNvSpPr>
            <p:nvPr/>
          </p:nvSpPr>
          <p:spPr bwMode="auto">
            <a:xfrm flipV="1">
              <a:off x="2817813" y="4079875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0" name="Line 192"/>
            <p:cNvSpPr>
              <a:spLocks noChangeShapeType="1"/>
            </p:cNvSpPr>
            <p:nvPr/>
          </p:nvSpPr>
          <p:spPr bwMode="auto">
            <a:xfrm flipV="1">
              <a:off x="2859088" y="4038600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1" name="Line 193"/>
            <p:cNvSpPr>
              <a:spLocks noChangeShapeType="1"/>
            </p:cNvSpPr>
            <p:nvPr/>
          </p:nvSpPr>
          <p:spPr bwMode="auto">
            <a:xfrm flipV="1">
              <a:off x="2898775" y="3997325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2" name="Line 194"/>
            <p:cNvSpPr>
              <a:spLocks noChangeShapeType="1"/>
            </p:cNvSpPr>
            <p:nvPr/>
          </p:nvSpPr>
          <p:spPr bwMode="auto">
            <a:xfrm flipV="1">
              <a:off x="2940050" y="3957638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3" name="Line 195"/>
            <p:cNvSpPr>
              <a:spLocks noChangeShapeType="1"/>
            </p:cNvSpPr>
            <p:nvPr/>
          </p:nvSpPr>
          <p:spPr bwMode="auto">
            <a:xfrm flipV="1">
              <a:off x="2981325" y="3916363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4" name="Line 196"/>
            <p:cNvSpPr>
              <a:spLocks noChangeShapeType="1"/>
            </p:cNvSpPr>
            <p:nvPr/>
          </p:nvSpPr>
          <p:spPr bwMode="auto">
            <a:xfrm flipV="1">
              <a:off x="3022600" y="3875088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5" name="Line 197"/>
            <p:cNvSpPr>
              <a:spLocks noChangeShapeType="1"/>
            </p:cNvSpPr>
            <p:nvPr/>
          </p:nvSpPr>
          <p:spPr bwMode="auto">
            <a:xfrm flipV="1">
              <a:off x="3062288" y="3833813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6" name="Line 198"/>
            <p:cNvSpPr>
              <a:spLocks noChangeShapeType="1"/>
            </p:cNvSpPr>
            <p:nvPr/>
          </p:nvSpPr>
          <p:spPr bwMode="auto">
            <a:xfrm flipV="1">
              <a:off x="3103563" y="3792538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7" name="Line 199"/>
            <p:cNvSpPr>
              <a:spLocks noChangeShapeType="1"/>
            </p:cNvSpPr>
            <p:nvPr/>
          </p:nvSpPr>
          <p:spPr bwMode="auto">
            <a:xfrm flipV="1">
              <a:off x="3144838" y="3752850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8" name="Line 200"/>
            <p:cNvSpPr>
              <a:spLocks noChangeShapeType="1"/>
            </p:cNvSpPr>
            <p:nvPr/>
          </p:nvSpPr>
          <p:spPr bwMode="auto">
            <a:xfrm flipV="1">
              <a:off x="3186113" y="3711575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9" name="Line 201"/>
            <p:cNvSpPr>
              <a:spLocks noChangeShapeType="1"/>
            </p:cNvSpPr>
            <p:nvPr/>
          </p:nvSpPr>
          <p:spPr bwMode="auto">
            <a:xfrm flipV="1">
              <a:off x="3227388" y="3670300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80" name="Line 202"/>
            <p:cNvSpPr>
              <a:spLocks noChangeShapeType="1"/>
            </p:cNvSpPr>
            <p:nvPr/>
          </p:nvSpPr>
          <p:spPr bwMode="auto">
            <a:xfrm flipV="1">
              <a:off x="3267075" y="3629025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81" name="Line 203"/>
            <p:cNvSpPr>
              <a:spLocks noChangeShapeType="1"/>
            </p:cNvSpPr>
            <p:nvPr/>
          </p:nvSpPr>
          <p:spPr bwMode="auto">
            <a:xfrm flipV="1">
              <a:off x="3308350" y="3589338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82" name="Line 204"/>
            <p:cNvSpPr>
              <a:spLocks noChangeShapeType="1"/>
            </p:cNvSpPr>
            <p:nvPr/>
          </p:nvSpPr>
          <p:spPr bwMode="auto">
            <a:xfrm flipV="1">
              <a:off x="3349625" y="3548063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" name="Line 206"/>
            <p:cNvSpPr>
              <a:spLocks noChangeShapeType="1"/>
            </p:cNvSpPr>
            <p:nvPr/>
          </p:nvSpPr>
          <p:spPr bwMode="auto">
            <a:xfrm flipV="1">
              <a:off x="3390900" y="3506788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" name="Line 207"/>
            <p:cNvSpPr>
              <a:spLocks noChangeShapeType="1"/>
            </p:cNvSpPr>
            <p:nvPr/>
          </p:nvSpPr>
          <p:spPr bwMode="auto">
            <a:xfrm flipV="1">
              <a:off x="3430588" y="3465513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" name="Line 208"/>
            <p:cNvSpPr>
              <a:spLocks noChangeShapeType="1"/>
            </p:cNvSpPr>
            <p:nvPr/>
          </p:nvSpPr>
          <p:spPr bwMode="auto">
            <a:xfrm flipV="1">
              <a:off x="3471863" y="3425825"/>
              <a:ext cx="6350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" name="Line 209"/>
            <p:cNvSpPr>
              <a:spLocks noChangeShapeType="1"/>
            </p:cNvSpPr>
            <p:nvPr/>
          </p:nvSpPr>
          <p:spPr bwMode="auto">
            <a:xfrm flipV="1">
              <a:off x="3513138" y="3384550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" name="Line 210"/>
            <p:cNvSpPr>
              <a:spLocks noChangeShapeType="1"/>
            </p:cNvSpPr>
            <p:nvPr/>
          </p:nvSpPr>
          <p:spPr bwMode="auto">
            <a:xfrm flipV="1">
              <a:off x="3554413" y="3343275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" name="Line 211"/>
            <p:cNvSpPr>
              <a:spLocks noChangeShapeType="1"/>
            </p:cNvSpPr>
            <p:nvPr/>
          </p:nvSpPr>
          <p:spPr bwMode="auto">
            <a:xfrm flipV="1">
              <a:off x="3595688" y="3302000"/>
              <a:ext cx="4763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" name="Line 212"/>
            <p:cNvSpPr>
              <a:spLocks noChangeShapeType="1"/>
            </p:cNvSpPr>
            <p:nvPr/>
          </p:nvSpPr>
          <p:spPr bwMode="auto">
            <a:xfrm flipV="1">
              <a:off x="3635375" y="3260725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" name="Line 213"/>
            <p:cNvSpPr>
              <a:spLocks noChangeShapeType="1"/>
            </p:cNvSpPr>
            <p:nvPr/>
          </p:nvSpPr>
          <p:spPr bwMode="auto">
            <a:xfrm flipV="1">
              <a:off x="3676650" y="3221037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" name="Line 214"/>
            <p:cNvSpPr>
              <a:spLocks noChangeShapeType="1"/>
            </p:cNvSpPr>
            <p:nvPr/>
          </p:nvSpPr>
          <p:spPr bwMode="auto">
            <a:xfrm flipV="1">
              <a:off x="3717925" y="3179762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" name="Line 215"/>
            <p:cNvSpPr>
              <a:spLocks noChangeShapeType="1"/>
            </p:cNvSpPr>
            <p:nvPr/>
          </p:nvSpPr>
          <p:spPr bwMode="auto">
            <a:xfrm flipV="1">
              <a:off x="3759200" y="3138487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" name="Line 216"/>
            <p:cNvSpPr>
              <a:spLocks noChangeShapeType="1"/>
            </p:cNvSpPr>
            <p:nvPr/>
          </p:nvSpPr>
          <p:spPr bwMode="auto">
            <a:xfrm flipV="1">
              <a:off x="3798888" y="3097212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Line 217"/>
            <p:cNvSpPr>
              <a:spLocks noChangeShapeType="1"/>
            </p:cNvSpPr>
            <p:nvPr/>
          </p:nvSpPr>
          <p:spPr bwMode="auto">
            <a:xfrm flipV="1">
              <a:off x="3840163" y="3057525"/>
              <a:ext cx="6350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Line 218"/>
            <p:cNvSpPr>
              <a:spLocks noChangeShapeType="1"/>
            </p:cNvSpPr>
            <p:nvPr/>
          </p:nvSpPr>
          <p:spPr bwMode="auto">
            <a:xfrm flipV="1">
              <a:off x="3881438" y="3016250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Line 219"/>
            <p:cNvSpPr>
              <a:spLocks noChangeShapeType="1"/>
            </p:cNvSpPr>
            <p:nvPr/>
          </p:nvSpPr>
          <p:spPr bwMode="auto">
            <a:xfrm flipV="1">
              <a:off x="3922713" y="2974975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Line 220"/>
            <p:cNvSpPr>
              <a:spLocks noChangeShapeType="1"/>
            </p:cNvSpPr>
            <p:nvPr/>
          </p:nvSpPr>
          <p:spPr bwMode="auto">
            <a:xfrm flipV="1">
              <a:off x="3963988" y="2933700"/>
              <a:ext cx="4763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Line 221"/>
            <p:cNvSpPr>
              <a:spLocks noChangeShapeType="1"/>
            </p:cNvSpPr>
            <p:nvPr/>
          </p:nvSpPr>
          <p:spPr bwMode="auto">
            <a:xfrm flipV="1">
              <a:off x="4003675" y="2892425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Line 222"/>
            <p:cNvSpPr>
              <a:spLocks noChangeShapeType="1"/>
            </p:cNvSpPr>
            <p:nvPr/>
          </p:nvSpPr>
          <p:spPr bwMode="auto">
            <a:xfrm flipV="1">
              <a:off x="4044950" y="2852737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" name="Line 223"/>
            <p:cNvSpPr>
              <a:spLocks noChangeShapeType="1"/>
            </p:cNvSpPr>
            <p:nvPr/>
          </p:nvSpPr>
          <p:spPr bwMode="auto">
            <a:xfrm flipV="1">
              <a:off x="4086225" y="2811462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" name="Line 224"/>
            <p:cNvSpPr>
              <a:spLocks noChangeShapeType="1"/>
            </p:cNvSpPr>
            <p:nvPr/>
          </p:nvSpPr>
          <p:spPr bwMode="auto">
            <a:xfrm flipV="1">
              <a:off x="4127500" y="2770187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" name="Line 225"/>
            <p:cNvSpPr>
              <a:spLocks noChangeShapeType="1"/>
            </p:cNvSpPr>
            <p:nvPr/>
          </p:nvSpPr>
          <p:spPr bwMode="auto">
            <a:xfrm flipV="1">
              <a:off x="4167188" y="2728912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" name="Line 226"/>
            <p:cNvSpPr>
              <a:spLocks noChangeShapeType="1"/>
            </p:cNvSpPr>
            <p:nvPr/>
          </p:nvSpPr>
          <p:spPr bwMode="auto">
            <a:xfrm flipV="1">
              <a:off x="4208463" y="2689225"/>
              <a:ext cx="6350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" name="Line 227"/>
            <p:cNvSpPr>
              <a:spLocks noChangeShapeType="1"/>
            </p:cNvSpPr>
            <p:nvPr/>
          </p:nvSpPr>
          <p:spPr bwMode="auto">
            <a:xfrm flipV="1">
              <a:off x="4249738" y="2647950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8" name="Line 228"/>
            <p:cNvSpPr>
              <a:spLocks noChangeShapeType="1"/>
            </p:cNvSpPr>
            <p:nvPr/>
          </p:nvSpPr>
          <p:spPr bwMode="auto">
            <a:xfrm flipV="1">
              <a:off x="4291013" y="2606675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9" name="Line 229"/>
            <p:cNvSpPr>
              <a:spLocks noChangeShapeType="1"/>
            </p:cNvSpPr>
            <p:nvPr/>
          </p:nvSpPr>
          <p:spPr bwMode="auto">
            <a:xfrm flipV="1">
              <a:off x="4332288" y="2565400"/>
              <a:ext cx="4763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0" name="Line 230"/>
            <p:cNvSpPr>
              <a:spLocks noChangeShapeType="1"/>
            </p:cNvSpPr>
            <p:nvPr/>
          </p:nvSpPr>
          <p:spPr bwMode="auto">
            <a:xfrm flipV="1">
              <a:off x="4371975" y="2524125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1" name="Line 231"/>
            <p:cNvSpPr>
              <a:spLocks noChangeShapeType="1"/>
            </p:cNvSpPr>
            <p:nvPr/>
          </p:nvSpPr>
          <p:spPr bwMode="auto">
            <a:xfrm flipV="1">
              <a:off x="4413250" y="2484437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2" name="Line 232"/>
            <p:cNvSpPr>
              <a:spLocks noChangeShapeType="1"/>
            </p:cNvSpPr>
            <p:nvPr/>
          </p:nvSpPr>
          <p:spPr bwMode="auto">
            <a:xfrm flipV="1">
              <a:off x="4454525" y="2443162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3" name="Line 233"/>
            <p:cNvSpPr>
              <a:spLocks noChangeShapeType="1"/>
            </p:cNvSpPr>
            <p:nvPr/>
          </p:nvSpPr>
          <p:spPr bwMode="auto">
            <a:xfrm flipV="1">
              <a:off x="4495800" y="2401887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4" name="Line 234"/>
            <p:cNvSpPr>
              <a:spLocks noChangeShapeType="1"/>
            </p:cNvSpPr>
            <p:nvPr/>
          </p:nvSpPr>
          <p:spPr bwMode="auto">
            <a:xfrm flipV="1">
              <a:off x="4535488" y="2360612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5" name="Line 235"/>
            <p:cNvSpPr>
              <a:spLocks noChangeShapeType="1"/>
            </p:cNvSpPr>
            <p:nvPr/>
          </p:nvSpPr>
          <p:spPr bwMode="auto">
            <a:xfrm flipV="1">
              <a:off x="4576763" y="2320925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6" name="Line 236"/>
            <p:cNvSpPr>
              <a:spLocks noChangeShapeType="1"/>
            </p:cNvSpPr>
            <p:nvPr/>
          </p:nvSpPr>
          <p:spPr bwMode="auto">
            <a:xfrm flipV="1">
              <a:off x="4618038" y="2279650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7" name="Line 237"/>
            <p:cNvSpPr>
              <a:spLocks noChangeShapeType="1"/>
            </p:cNvSpPr>
            <p:nvPr/>
          </p:nvSpPr>
          <p:spPr bwMode="auto">
            <a:xfrm flipV="1">
              <a:off x="4659313" y="2238375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8" name="Line 238"/>
            <p:cNvSpPr>
              <a:spLocks noChangeShapeType="1"/>
            </p:cNvSpPr>
            <p:nvPr/>
          </p:nvSpPr>
          <p:spPr bwMode="auto">
            <a:xfrm flipV="1">
              <a:off x="4699000" y="2197100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9" name="Line 239"/>
            <p:cNvSpPr>
              <a:spLocks noChangeShapeType="1"/>
            </p:cNvSpPr>
            <p:nvPr/>
          </p:nvSpPr>
          <p:spPr bwMode="auto">
            <a:xfrm flipV="1">
              <a:off x="4740275" y="2157412"/>
              <a:ext cx="6350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0" name="Line 240"/>
            <p:cNvSpPr>
              <a:spLocks noChangeShapeType="1"/>
            </p:cNvSpPr>
            <p:nvPr/>
          </p:nvSpPr>
          <p:spPr bwMode="auto">
            <a:xfrm flipV="1">
              <a:off x="4781550" y="2116137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1" name="Line 241"/>
            <p:cNvSpPr>
              <a:spLocks noChangeShapeType="1"/>
            </p:cNvSpPr>
            <p:nvPr/>
          </p:nvSpPr>
          <p:spPr bwMode="auto">
            <a:xfrm flipV="1">
              <a:off x="4822825" y="2074862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2" name="Line 242"/>
            <p:cNvSpPr>
              <a:spLocks noChangeShapeType="1"/>
            </p:cNvSpPr>
            <p:nvPr/>
          </p:nvSpPr>
          <p:spPr bwMode="auto">
            <a:xfrm flipV="1">
              <a:off x="4864100" y="2033587"/>
              <a:ext cx="4763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3" name="Line 243"/>
            <p:cNvSpPr>
              <a:spLocks noChangeShapeType="1"/>
            </p:cNvSpPr>
            <p:nvPr/>
          </p:nvSpPr>
          <p:spPr bwMode="auto">
            <a:xfrm flipV="1">
              <a:off x="4903788" y="1992312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4" name="Line 244"/>
            <p:cNvSpPr>
              <a:spLocks noChangeShapeType="1"/>
            </p:cNvSpPr>
            <p:nvPr/>
          </p:nvSpPr>
          <p:spPr bwMode="auto">
            <a:xfrm flipV="1">
              <a:off x="4945063" y="1952625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5" name="Line 245"/>
            <p:cNvSpPr>
              <a:spLocks noChangeShapeType="1"/>
            </p:cNvSpPr>
            <p:nvPr/>
          </p:nvSpPr>
          <p:spPr bwMode="auto">
            <a:xfrm flipV="1">
              <a:off x="4986338" y="1911350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6" name="Line 246"/>
            <p:cNvSpPr>
              <a:spLocks noChangeShapeType="1"/>
            </p:cNvSpPr>
            <p:nvPr/>
          </p:nvSpPr>
          <p:spPr bwMode="auto">
            <a:xfrm flipV="1">
              <a:off x="5027613" y="1870075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7" name="Line 247"/>
            <p:cNvSpPr>
              <a:spLocks noChangeShapeType="1"/>
            </p:cNvSpPr>
            <p:nvPr/>
          </p:nvSpPr>
          <p:spPr bwMode="auto">
            <a:xfrm flipV="1">
              <a:off x="5067300" y="1828800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8" name="Line 248"/>
            <p:cNvSpPr>
              <a:spLocks noChangeShapeType="1"/>
            </p:cNvSpPr>
            <p:nvPr/>
          </p:nvSpPr>
          <p:spPr bwMode="auto">
            <a:xfrm flipV="1">
              <a:off x="5108575" y="1789112"/>
              <a:ext cx="6350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9" name="Line 249"/>
            <p:cNvSpPr>
              <a:spLocks noChangeShapeType="1"/>
            </p:cNvSpPr>
            <p:nvPr/>
          </p:nvSpPr>
          <p:spPr bwMode="auto">
            <a:xfrm flipV="1">
              <a:off x="5149850" y="1747837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0" name="Line 250"/>
            <p:cNvSpPr>
              <a:spLocks noChangeShapeType="1"/>
            </p:cNvSpPr>
            <p:nvPr/>
          </p:nvSpPr>
          <p:spPr bwMode="auto">
            <a:xfrm flipV="1">
              <a:off x="5191125" y="1706562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1" name="Line 251"/>
            <p:cNvSpPr>
              <a:spLocks noChangeShapeType="1"/>
            </p:cNvSpPr>
            <p:nvPr/>
          </p:nvSpPr>
          <p:spPr bwMode="auto">
            <a:xfrm flipV="1">
              <a:off x="5232400" y="1665287"/>
              <a:ext cx="4763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2" name="Line 252"/>
            <p:cNvSpPr>
              <a:spLocks noChangeShapeType="1"/>
            </p:cNvSpPr>
            <p:nvPr/>
          </p:nvSpPr>
          <p:spPr bwMode="auto">
            <a:xfrm flipV="1">
              <a:off x="5272088" y="1624012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3" name="Line 253"/>
            <p:cNvSpPr>
              <a:spLocks noChangeShapeType="1"/>
            </p:cNvSpPr>
            <p:nvPr/>
          </p:nvSpPr>
          <p:spPr bwMode="auto">
            <a:xfrm flipV="1">
              <a:off x="5313363" y="1584325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4" name="Line 254"/>
            <p:cNvSpPr>
              <a:spLocks noChangeShapeType="1"/>
            </p:cNvSpPr>
            <p:nvPr/>
          </p:nvSpPr>
          <p:spPr bwMode="auto">
            <a:xfrm flipV="1">
              <a:off x="5354638" y="1543050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5" name="Line 255"/>
            <p:cNvSpPr>
              <a:spLocks noChangeShapeType="1"/>
            </p:cNvSpPr>
            <p:nvPr/>
          </p:nvSpPr>
          <p:spPr bwMode="auto">
            <a:xfrm flipV="1">
              <a:off x="5395913" y="1501775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6" name="Line 256"/>
            <p:cNvSpPr>
              <a:spLocks noChangeShapeType="1"/>
            </p:cNvSpPr>
            <p:nvPr/>
          </p:nvSpPr>
          <p:spPr bwMode="auto">
            <a:xfrm flipV="1">
              <a:off x="5435600" y="1460500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7" name="Line 257"/>
            <p:cNvSpPr>
              <a:spLocks noChangeShapeType="1"/>
            </p:cNvSpPr>
            <p:nvPr/>
          </p:nvSpPr>
          <p:spPr bwMode="auto">
            <a:xfrm flipV="1">
              <a:off x="5476875" y="1420812"/>
              <a:ext cx="6350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8" name="Line 258"/>
            <p:cNvSpPr>
              <a:spLocks noChangeShapeType="1"/>
            </p:cNvSpPr>
            <p:nvPr/>
          </p:nvSpPr>
          <p:spPr bwMode="auto">
            <a:xfrm flipV="1">
              <a:off x="5518150" y="1379537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9" name="Line 259"/>
            <p:cNvSpPr>
              <a:spLocks noChangeShapeType="1"/>
            </p:cNvSpPr>
            <p:nvPr/>
          </p:nvSpPr>
          <p:spPr bwMode="auto">
            <a:xfrm flipV="1">
              <a:off x="5559425" y="1338262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0" name="Line 260"/>
            <p:cNvSpPr>
              <a:spLocks noChangeShapeType="1"/>
            </p:cNvSpPr>
            <p:nvPr/>
          </p:nvSpPr>
          <p:spPr bwMode="auto">
            <a:xfrm flipV="1">
              <a:off x="5600700" y="1296987"/>
              <a:ext cx="4763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1" name="Line 261"/>
            <p:cNvSpPr>
              <a:spLocks noChangeShapeType="1"/>
            </p:cNvSpPr>
            <p:nvPr/>
          </p:nvSpPr>
          <p:spPr bwMode="auto">
            <a:xfrm flipV="1">
              <a:off x="5640388" y="1257300"/>
              <a:ext cx="6350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2" name="Line 262"/>
            <p:cNvSpPr>
              <a:spLocks noChangeShapeType="1"/>
            </p:cNvSpPr>
            <p:nvPr/>
          </p:nvSpPr>
          <p:spPr bwMode="auto">
            <a:xfrm flipV="1">
              <a:off x="5681663" y="1216025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3" name="Line 263"/>
            <p:cNvSpPr>
              <a:spLocks noChangeShapeType="1"/>
            </p:cNvSpPr>
            <p:nvPr/>
          </p:nvSpPr>
          <p:spPr bwMode="auto">
            <a:xfrm flipV="1">
              <a:off x="5722938" y="1174750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4" name="Line 264"/>
            <p:cNvSpPr>
              <a:spLocks noChangeShapeType="1"/>
            </p:cNvSpPr>
            <p:nvPr/>
          </p:nvSpPr>
          <p:spPr bwMode="auto">
            <a:xfrm flipV="1">
              <a:off x="5764213" y="1133475"/>
              <a:ext cx="4763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5" name="Line 265"/>
            <p:cNvSpPr>
              <a:spLocks noChangeShapeType="1"/>
            </p:cNvSpPr>
            <p:nvPr/>
          </p:nvSpPr>
          <p:spPr bwMode="auto">
            <a:xfrm flipV="1">
              <a:off x="5803900" y="1092200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6" name="Line 266"/>
            <p:cNvSpPr>
              <a:spLocks noChangeShapeType="1"/>
            </p:cNvSpPr>
            <p:nvPr/>
          </p:nvSpPr>
          <p:spPr bwMode="auto">
            <a:xfrm flipV="1">
              <a:off x="5845175" y="1052512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7" name="Line 267"/>
            <p:cNvSpPr>
              <a:spLocks noChangeShapeType="1"/>
            </p:cNvSpPr>
            <p:nvPr/>
          </p:nvSpPr>
          <p:spPr bwMode="auto">
            <a:xfrm flipV="1">
              <a:off x="5886450" y="1011237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8" name="Line 268"/>
            <p:cNvSpPr>
              <a:spLocks noChangeShapeType="1"/>
            </p:cNvSpPr>
            <p:nvPr/>
          </p:nvSpPr>
          <p:spPr bwMode="auto">
            <a:xfrm flipV="1">
              <a:off x="5927725" y="969962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9" name="Line 269"/>
            <p:cNvSpPr>
              <a:spLocks noChangeShapeType="1"/>
            </p:cNvSpPr>
            <p:nvPr/>
          </p:nvSpPr>
          <p:spPr bwMode="auto">
            <a:xfrm flipV="1">
              <a:off x="5967413" y="928687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0" name="Line 270"/>
            <p:cNvSpPr>
              <a:spLocks noChangeShapeType="1"/>
            </p:cNvSpPr>
            <p:nvPr/>
          </p:nvSpPr>
          <p:spPr bwMode="auto">
            <a:xfrm flipV="1">
              <a:off x="6008688" y="889000"/>
              <a:ext cx="6350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1" name="Line 271"/>
            <p:cNvSpPr>
              <a:spLocks noChangeShapeType="1"/>
            </p:cNvSpPr>
            <p:nvPr/>
          </p:nvSpPr>
          <p:spPr bwMode="auto">
            <a:xfrm flipV="1">
              <a:off x="6049963" y="847725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2" name="Line 272"/>
            <p:cNvSpPr>
              <a:spLocks noChangeShapeType="1"/>
            </p:cNvSpPr>
            <p:nvPr/>
          </p:nvSpPr>
          <p:spPr bwMode="auto">
            <a:xfrm flipV="1">
              <a:off x="6091238" y="806450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3" name="Line 273"/>
            <p:cNvSpPr>
              <a:spLocks noChangeShapeType="1"/>
            </p:cNvSpPr>
            <p:nvPr/>
          </p:nvSpPr>
          <p:spPr bwMode="auto">
            <a:xfrm flipV="1">
              <a:off x="6132513" y="765175"/>
              <a:ext cx="4763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4" name="Line 274"/>
            <p:cNvSpPr>
              <a:spLocks noChangeShapeType="1"/>
            </p:cNvSpPr>
            <p:nvPr/>
          </p:nvSpPr>
          <p:spPr bwMode="auto">
            <a:xfrm flipV="1">
              <a:off x="6172200" y="723900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5" name="Line 275"/>
            <p:cNvSpPr>
              <a:spLocks noChangeShapeType="1"/>
            </p:cNvSpPr>
            <p:nvPr/>
          </p:nvSpPr>
          <p:spPr bwMode="auto">
            <a:xfrm flipV="1">
              <a:off x="6213475" y="684212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6" name="Line 276"/>
            <p:cNvSpPr>
              <a:spLocks noChangeShapeType="1"/>
            </p:cNvSpPr>
            <p:nvPr/>
          </p:nvSpPr>
          <p:spPr bwMode="auto">
            <a:xfrm flipV="1">
              <a:off x="6254750" y="642937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7" name="Line 277"/>
            <p:cNvSpPr>
              <a:spLocks noChangeShapeType="1"/>
            </p:cNvSpPr>
            <p:nvPr/>
          </p:nvSpPr>
          <p:spPr bwMode="auto">
            <a:xfrm flipV="1">
              <a:off x="6296025" y="601662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8" name="Line 278"/>
            <p:cNvSpPr>
              <a:spLocks noChangeShapeType="1"/>
            </p:cNvSpPr>
            <p:nvPr/>
          </p:nvSpPr>
          <p:spPr bwMode="auto">
            <a:xfrm flipV="1">
              <a:off x="6335713" y="560387"/>
              <a:ext cx="6350" cy="6350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9" name="Line 279"/>
            <p:cNvSpPr>
              <a:spLocks noChangeShapeType="1"/>
            </p:cNvSpPr>
            <p:nvPr/>
          </p:nvSpPr>
          <p:spPr bwMode="auto">
            <a:xfrm flipV="1">
              <a:off x="6376988" y="520700"/>
              <a:ext cx="6350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0" name="Line 280"/>
            <p:cNvSpPr>
              <a:spLocks noChangeShapeType="1"/>
            </p:cNvSpPr>
            <p:nvPr/>
          </p:nvSpPr>
          <p:spPr bwMode="auto">
            <a:xfrm flipV="1">
              <a:off x="6418263" y="479425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1" name="Line 281"/>
            <p:cNvSpPr>
              <a:spLocks noChangeShapeType="1"/>
            </p:cNvSpPr>
            <p:nvPr/>
          </p:nvSpPr>
          <p:spPr bwMode="auto">
            <a:xfrm flipV="1">
              <a:off x="6459538" y="438150"/>
              <a:ext cx="4763" cy="4763"/>
            </a:xfrm>
            <a:prstGeom prst="line">
              <a:avLst/>
            </a:prstGeom>
            <a:noFill/>
            <a:ln w="33338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cxnSp>
          <p:nvCxnSpPr>
            <p:cNvPr id="284" name="Straight Connector 283"/>
            <p:cNvCxnSpPr>
              <a:stCxn id="149" idx="1"/>
              <a:endCxn id="122" idx="0"/>
            </p:cNvCxnSpPr>
            <p:nvPr/>
          </p:nvCxnSpPr>
          <p:spPr>
            <a:xfrm flipH="1">
              <a:off x="1058863" y="438151"/>
              <a:ext cx="5405438" cy="5405437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Straight Connector 285"/>
            <p:cNvCxnSpPr>
              <a:stCxn id="203" idx="7"/>
              <a:endCxn id="160" idx="3"/>
            </p:cNvCxnSpPr>
            <p:nvPr/>
          </p:nvCxnSpPr>
          <p:spPr>
            <a:xfrm flipH="1">
              <a:off x="1277766" y="1205799"/>
              <a:ext cx="4585974" cy="418393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2" name="Rectangle 70"/>
            <p:cNvSpPr>
              <a:spLocks noChangeArrowheads="1"/>
            </p:cNvSpPr>
            <p:nvPr/>
          </p:nvSpPr>
          <p:spPr bwMode="auto">
            <a:xfrm>
              <a:off x="1098822" y="477861"/>
              <a:ext cx="525749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2200" b="0" i="0" u="none" strike="noStrike" cap="none" normalizeH="0" baseline="0" dirty="0">
                  <a:ln>
                    <a:noFill/>
                  </a:ln>
                  <a:solidFill>
                    <a:srgbClr val="800080"/>
                  </a:solidFill>
                  <a:effectLst/>
                </a:rPr>
                <a:t>Phenotypic effects (E=12); </a:t>
              </a:r>
              <a:r>
                <a:rPr kumimoji="0" lang="en-GB" altLang="en-US" sz="2200" b="0" i="0" u="none" strike="noStrike" cap="none" normalizeH="0" baseline="0" dirty="0">
                  <a:ln>
                    <a:noFill/>
                  </a:ln>
                  <a:solidFill>
                    <a:srgbClr val="800080"/>
                  </a:solidFill>
                  <a:effectLst/>
                  <a:cs typeface="Arial" panose="020B0604020202020204" pitchFamily="34" charset="0"/>
                </a:rPr>
                <a:t>σ²</a:t>
              </a:r>
              <a:r>
                <a:rPr kumimoji="0" lang="en-GB" altLang="en-US" sz="2200" b="0" i="0" u="none" strike="noStrike" cap="none" normalizeH="0" baseline="-25000" dirty="0">
                  <a:ln>
                    <a:noFill/>
                  </a:ln>
                  <a:solidFill>
                    <a:srgbClr val="800080"/>
                  </a:solidFill>
                  <a:effectLst/>
                  <a:cs typeface="Arial" panose="020B0604020202020204" pitchFamily="34" charset="0"/>
                </a:rPr>
                <a:t>P</a:t>
              </a:r>
              <a:r>
                <a:rPr kumimoji="0" lang="en-GB" altLang="en-US" sz="2200" b="0" i="0" u="none" strike="noStrike" cap="none" normalizeH="0" baseline="0" dirty="0">
                  <a:ln>
                    <a:noFill/>
                  </a:ln>
                  <a:solidFill>
                    <a:srgbClr val="800080"/>
                  </a:solidFill>
                  <a:effectLst/>
                  <a:cs typeface="Arial" panose="020B0604020202020204" pitchFamily="34" charset="0"/>
                </a:rPr>
                <a:t> = 26.889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</a:endParaRPr>
            </a:p>
          </p:txBody>
        </p:sp>
        <p:sp>
          <p:nvSpPr>
            <p:cNvPr id="293" name="Rectangle 32"/>
            <p:cNvSpPr>
              <a:spLocks noChangeArrowheads="1"/>
            </p:cNvSpPr>
            <p:nvPr/>
          </p:nvSpPr>
          <p:spPr bwMode="auto">
            <a:xfrm rot="16200000">
              <a:off x="5103695" y="2982306"/>
              <a:ext cx="377558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/>
              <a:r>
                <a:rPr kumimoji="0" lang="en-GB" altLang="en-US" sz="2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‘True' </a:t>
              </a:r>
              <a:r>
                <a:rPr kumimoji="0" lang="en-GB" altLang="en-US" sz="2200" b="0" i="0" u="none" strike="noStrike" cap="none" normalizeH="0" baseline="0" dirty="0">
                  <a:ln>
                    <a:noFill/>
                  </a:ln>
                  <a:solidFill>
                    <a:srgbClr val="800080"/>
                  </a:solidFill>
                  <a:effectLst/>
                </a:rPr>
                <a:t>G effects; </a:t>
              </a:r>
              <a:r>
                <a:rPr lang="en-GB" altLang="en-US" sz="2200" dirty="0">
                  <a:solidFill>
                    <a:srgbClr val="800080"/>
                  </a:solidFill>
                  <a:cs typeface="Arial" panose="020B0604020202020204" pitchFamily="34" charset="0"/>
                </a:rPr>
                <a:t>σ²</a:t>
              </a:r>
              <a:r>
                <a:rPr lang="en-GB" altLang="en-US" sz="2200" baseline="-25000" dirty="0">
                  <a:solidFill>
                    <a:srgbClr val="800080"/>
                  </a:solidFill>
                  <a:cs typeface="Arial" panose="020B0604020202020204" pitchFamily="34" charset="0"/>
                </a:rPr>
                <a:t>G</a:t>
              </a:r>
              <a:r>
                <a:rPr lang="en-GB" altLang="en-US" sz="2200" dirty="0">
                  <a:solidFill>
                    <a:srgbClr val="800080"/>
                  </a:solidFill>
                  <a:cs typeface="Arial" panose="020B0604020202020204" pitchFamily="34" charset="0"/>
                </a:rPr>
                <a:t> = 24.418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</a:endParaRPr>
            </a:p>
          </p:txBody>
        </p:sp>
        <p:cxnSp>
          <p:nvCxnSpPr>
            <p:cNvPr id="295" name="Straight Connector 294"/>
            <p:cNvCxnSpPr/>
            <p:nvPr/>
          </p:nvCxnSpPr>
          <p:spPr>
            <a:xfrm>
              <a:off x="1045009" y="2987385"/>
              <a:ext cx="5405438" cy="0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Straight Connector 295"/>
            <p:cNvCxnSpPr/>
            <p:nvPr/>
          </p:nvCxnSpPr>
          <p:spPr>
            <a:xfrm>
              <a:off x="3919686" y="442769"/>
              <a:ext cx="0" cy="5405438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2" name="Rectangle 32"/>
                <p:cNvSpPr>
                  <a:spLocks noChangeArrowheads="1"/>
                </p:cNvSpPr>
                <p:nvPr/>
              </p:nvSpPr>
              <p:spPr bwMode="auto">
                <a:xfrm rot="16200000">
                  <a:off x="5576008" y="2980423"/>
                  <a:ext cx="3459024" cy="3608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lvl="0"/>
                  <a14:m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GB" sz="2000" i="1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GB" sz="200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</m:acc>
                    </m:oMath>
                  </a14:m>
                  <a:r>
                    <a:rPr kumimoji="0" lang="en-GB" altLang="en-US" sz="2200" b="0" i="0" u="none" strike="noStrike" cap="none" normalizeH="0" dirty="0">
                      <a:ln>
                        <a:noFill/>
                      </a:ln>
                      <a:solidFill>
                        <a:srgbClr val="800080"/>
                      </a:solidFill>
                      <a:effectLst/>
                    </a:rPr>
                    <a:t> as effects</a:t>
                  </a:r>
                  <a:r>
                    <a:rPr kumimoji="0" lang="en-GB" altLang="en-US" sz="2200" b="0" i="0" u="none" strike="noStrike" cap="none" normalizeH="0" baseline="0" dirty="0">
                      <a:ln>
                        <a:noFill/>
                      </a:ln>
                      <a:solidFill>
                        <a:srgbClr val="800080"/>
                      </a:solidFill>
                      <a:effectLst/>
                    </a:rPr>
                    <a:t>; </a:t>
                  </a:r>
                  <a:r>
                    <a:rPr lang="en-GB" altLang="en-US" sz="2200" dirty="0">
                      <a:solidFill>
                        <a:srgbClr val="800080"/>
                      </a:solidFill>
                      <a:cs typeface="Arial" panose="020B0604020202020204" pitchFamily="34" charset="0"/>
                    </a:rPr>
                    <a:t>σ²</a:t>
                  </a:r>
                  <a14:m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GB" sz="2400" i="1" baseline="-2500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GB" sz="2400" baseline="-2500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</m:acc>
                    </m:oMath>
                  </a14:m>
                  <a:r>
                    <a:rPr lang="en-GB" altLang="en-US" sz="2200" dirty="0">
                      <a:solidFill>
                        <a:srgbClr val="800080"/>
                      </a:solidFill>
                      <a:cs typeface="Arial" panose="020B0604020202020204" pitchFamily="34" charset="0"/>
                    </a:rPr>
                    <a:t> = 22.1824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rgbClr val="800080"/>
                    </a:solidFill>
                    <a:effectLst/>
                  </a:endParaRPr>
                </a:p>
              </p:txBody>
            </p:sp>
          </mc:Choice>
          <mc:Fallback xmlns="">
            <p:sp>
              <p:nvSpPr>
                <p:cNvPr id="302" name="Rectangle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16200000">
                  <a:off x="5576008" y="2980423"/>
                  <a:ext cx="3459024" cy="360804"/>
                </a:xfrm>
                <a:prstGeom prst="rect">
                  <a:avLst/>
                </a:prstGeom>
                <a:blipFill>
                  <a:blip r:embed="rId3"/>
                  <a:stretch>
                    <a:fillRect l="-16949" t="-1058" r="-47458" b="-2646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3" name="TextBox 302"/>
          <p:cNvSpPr txBox="1"/>
          <p:nvPr/>
        </p:nvSpPr>
        <p:spPr>
          <a:xfrm>
            <a:off x="7617430" y="55420"/>
            <a:ext cx="4482206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Phenotypic data can lead to ‘untrue’ rank positions and can mislead us as we select.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4" name="TextBox 303"/>
              <p:cNvSpPr txBox="1"/>
              <p:nvPr/>
            </p:nvSpPr>
            <p:spPr>
              <a:xfrm>
                <a:off x="7646005" y="1666172"/>
                <a:ext cx="4453631" cy="417357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Mind: Even without knowing the ‚true‘ 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, ANOVA gave an estimate of h² (</a:t>
                </a:r>
                <a:r>
                  <a:rPr lang="en-GB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h²=0.908 from ANOVA; here, this estimate of h² 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GB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the regression of the true 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en-GB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on P, since our 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 </a:t>
                </a:r>
                <a:r>
                  <a:rPr lang="en-GB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are invented for that: Our invented data perfectly realize this expectation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  <a:b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Based on the phenotypic values P and on h², we can predict the 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values as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G</m:t>
                        </m:r>
                      </m:e>
                    </m:acc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GB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Of course you noted: The regression coefficient of the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G</m:t>
                        </m:r>
                      </m:e>
                    </m:acc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on the P is the same as the regression coefficient h² of the ‘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true’ G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on P. Just that the 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true G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have some extra ‘freedom’ to vary. </a:t>
                </a:r>
                <a:endParaRPr lang="en-GB" dirty="0"/>
              </a:p>
            </p:txBody>
          </p:sp>
        </mc:Choice>
        <mc:Fallback xmlns="">
          <p:sp>
            <p:nvSpPr>
              <p:cNvPr id="304" name="TextBox 3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6005" y="1666172"/>
                <a:ext cx="4453631" cy="41735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9" name="Flowchart: Or 288"/>
          <p:cNvSpPr>
            <a:spLocks/>
          </p:cNvSpPr>
          <p:nvPr/>
        </p:nvSpPr>
        <p:spPr>
          <a:xfrm>
            <a:off x="11524865" y="3996790"/>
            <a:ext cx="180000" cy="180000"/>
          </a:xfrm>
          <a:prstGeom prst="flowChartOr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4406194" y="3391961"/>
            <a:ext cx="1961407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Ranks 5</a:t>
            </a:r>
            <a:r>
              <a:rPr lang="en-GB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P data</a:t>
            </a:r>
          </a:p>
        </p:txBody>
      </p:sp>
      <p:cxnSp>
        <p:nvCxnSpPr>
          <p:cNvPr id="5" name="Straight Arrow Connector 4"/>
          <p:cNvCxnSpPr>
            <a:stCxn id="2" idx="1"/>
            <a:endCxn id="199" idx="6"/>
          </p:cNvCxnSpPr>
          <p:nvPr/>
        </p:nvCxnSpPr>
        <p:spPr>
          <a:xfrm flipH="1">
            <a:off x="3959226" y="3576627"/>
            <a:ext cx="446968" cy="318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4" name="TextBox 293"/>
          <p:cNvSpPr txBox="1"/>
          <p:nvPr/>
        </p:nvSpPr>
        <p:spPr>
          <a:xfrm>
            <a:off x="1545948" y="2073317"/>
            <a:ext cx="1188345" cy="646331"/>
          </a:xfrm>
          <a:prstGeom prst="rect">
            <a:avLst/>
          </a:prstGeom>
          <a:noFill/>
          <a:ln w="19050">
            <a:solidFill>
              <a:srgbClr val="0000FF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Ranks 5</a:t>
            </a:r>
            <a:r>
              <a:rPr lang="en-GB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br>
              <a:rPr lang="en-GB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G data</a:t>
            </a:r>
          </a:p>
        </p:txBody>
      </p:sp>
      <p:cxnSp>
        <p:nvCxnSpPr>
          <p:cNvPr id="297" name="Straight Arrow Connector 296"/>
          <p:cNvCxnSpPr>
            <a:stCxn id="199" idx="4"/>
            <a:endCxn id="221" idx="0"/>
          </p:cNvCxnSpPr>
          <p:nvPr/>
        </p:nvCxnSpPr>
        <p:spPr>
          <a:xfrm>
            <a:off x="3879057" y="3659188"/>
            <a:ext cx="0" cy="198278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Arrow Connector 297"/>
          <p:cNvCxnSpPr>
            <a:stCxn id="294" idx="3"/>
            <a:endCxn id="198" idx="2"/>
          </p:cNvCxnSpPr>
          <p:nvPr/>
        </p:nvCxnSpPr>
        <p:spPr>
          <a:xfrm flipV="1">
            <a:off x="2734293" y="2374900"/>
            <a:ext cx="955057" cy="21583"/>
          </a:xfrm>
          <a:prstGeom prst="straightConnector1">
            <a:avLst/>
          </a:prstGeom>
          <a:ln w="19050">
            <a:solidFill>
              <a:srgbClr val="0000FF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Arrow Connector 298"/>
          <p:cNvCxnSpPr>
            <a:stCxn id="294" idx="1"/>
            <a:endCxn id="212" idx="5"/>
          </p:cNvCxnSpPr>
          <p:nvPr/>
        </p:nvCxnSpPr>
        <p:spPr>
          <a:xfrm flipH="1">
            <a:off x="1238350" y="2396483"/>
            <a:ext cx="307598" cy="4381"/>
          </a:xfrm>
          <a:prstGeom prst="straightConnector1">
            <a:avLst/>
          </a:prstGeom>
          <a:ln w="19050">
            <a:solidFill>
              <a:srgbClr val="0000FF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0" name="Gruppieren 299"/>
          <p:cNvGrpSpPr/>
          <p:nvPr/>
        </p:nvGrpSpPr>
        <p:grpSpPr>
          <a:xfrm>
            <a:off x="5314128" y="4507984"/>
            <a:ext cx="989159" cy="369332"/>
            <a:chOff x="3913316" y="3113788"/>
            <a:chExt cx="989159" cy="369332"/>
          </a:xfr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01" name="Textfeld 300"/>
            <p:cNvSpPr txBox="1"/>
            <p:nvPr/>
          </p:nvSpPr>
          <p:spPr>
            <a:xfrm>
              <a:off x="3913316" y="3113788"/>
              <a:ext cx="94056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BLUP</a:t>
              </a:r>
              <a:r>
                <a:rPr lang="en-GB" dirty="0"/>
                <a:t> </a:t>
              </a:r>
            </a:p>
          </p:txBody>
        </p:sp>
        <p:sp>
          <p:nvSpPr>
            <p:cNvPr id="306" name="Flussdiagramm: Oder 305"/>
            <p:cNvSpPr/>
            <p:nvPr/>
          </p:nvSpPr>
          <p:spPr>
            <a:xfrm>
              <a:off x="4686475" y="3190327"/>
              <a:ext cx="216000" cy="216000"/>
            </a:xfrm>
            <a:prstGeom prst="flowChartOr">
              <a:avLst/>
            </a:prstGeom>
            <a:grpFill/>
            <a:ln w="1905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cxnSp>
        <p:nvCxnSpPr>
          <p:cNvPr id="307" name="Straight Arrow Connector 306"/>
          <p:cNvCxnSpPr>
            <a:stCxn id="198" idx="4"/>
            <a:endCxn id="220" idx="0"/>
          </p:cNvCxnSpPr>
          <p:nvPr/>
        </p:nvCxnSpPr>
        <p:spPr>
          <a:xfrm>
            <a:off x="3768725" y="2454275"/>
            <a:ext cx="0" cy="3187700"/>
          </a:xfrm>
          <a:prstGeom prst="straightConnector1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" name="Textfeld 5">
            <a:extLst>
              <a:ext uri="{FF2B5EF4-FFF2-40B4-BE49-F238E27FC236}">
                <a16:creationId xmlns:a16="http://schemas.microsoft.com/office/drawing/2014/main" id="{3725530D-2B28-491C-8028-548EBB081899}"/>
              </a:ext>
            </a:extLst>
          </p:cNvPr>
          <p:cNvSpPr txBox="1"/>
          <p:nvPr/>
        </p:nvSpPr>
        <p:spPr>
          <a:xfrm>
            <a:off x="11580920" y="6330255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20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140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182" y="55420"/>
            <a:ext cx="12053454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BLUP, best linear unbiased predictors, allow to appreciate differences in h² among candidates.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9" y="915439"/>
            <a:ext cx="5086182" cy="44496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6182" y="5439168"/>
            <a:ext cx="12053454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Imagine </a:t>
            </a:r>
            <a:r>
              <a:rPr lang="en-GB" dirty="0">
                <a:solidFill>
                  <a:srgbClr val="A766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</a:t>
            </a:r>
            <a:r>
              <a:rPr lang="en-GB" i="1" dirty="0" err="1">
                <a:solidFill>
                  <a:srgbClr val="A766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cvs</a:t>
            </a:r>
            <a:r>
              <a:rPr lang="en-GB" dirty="0">
                <a:solidFill>
                  <a:srgbClr val="A766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were tested in E&lt;12 environments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GB" dirty="0">
                <a:solidFill>
                  <a:srgbClr val="A766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 h²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>
                <a:solidFill>
                  <a:srgbClr val="A766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Their G effect was </a:t>
            </a:r>
            <a:r>
              <a:rPr lang="en-GB" dirty="0" err="1">
                <a:solidFill>
                  <a:srgbClr val="A766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shrinked</a:t>
            </a:r>
            <a:r>
              <a:rPr lang="en-GB" dirty="0">
                <a:solidFill>
                  <a:srgbClr val="A766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A766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correspondingly </a:t>
            </a:r>
            <a:r>
              <a:rPr lang="en-GB" dirty="0">
                <a:solidFill>
                  <a:srgbClr val="A766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stronger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BLUPs allows even then adequate comparisons (even if h² differs between entries). </a:t>
            </a: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Nice! </a:t>
            </a:r>
          </a:p>
        </p:txBody>
      </p:sp>
      <p:sp>
        <p:nvSpPr>
          <p:cNvPr id="13" name="Textfeld 5">
            <a:extLst>
              <a:ext uri="{FF2B5EF4-FFF2-40B4-BE49-F238E27FC236}">
                <a16:creationId xmlns:a16="http://schemas.microsoft.com/office/drawing/2014/main" id="{9C77D05F-0806-411E-AB1B-7CC9807BE1BD}"/>
              </a:ext>
            </a:extLst>
          </p:cNvPr>
          <p:cNvSpPr txBox="1"/>
          <p:nvPr/>
        </p:nvSpPr>
        <p:spPr>
          <a:xfrm>
            <a:off x="11580920" y="6330255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21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lowchart: Or 10">
            <a:extLst>
              <a:ext uri="{FF2B5EF4-FFF2-40B4-BE49-F238E27FC236}">
                <a16:creationId xmlns:a16="http://schemas.microsoft.com/office/drawing/2014/main" id="{05AFA7A7-6371-4428-9787-0842B0CB411E}"/>
              </a:ext>
            </a:extLst>
          </p:cNvPr>
          <p:cNvSpPr>
            <a:spLocks noChangeAspect="1"/>
          </p:cNvSpPr>
          <p:nvPr/>
        </p:nvSpPr>
        <p:spPr>
          <a:xfrm>
            <a:off x="3070055" y="2238252"/>
            <a:ext cx="216000" cy="204827"/>
          </a:xfrm>
          <a:prstGeom prst="flowChartOr">
            <a:avLst/>
          </a:prstGeom>
          <a:noFill/>
          <a:ln w="28575">
            <a:solidFill>
              <a:srgbClr val="A7664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997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400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3.7037E-6 L -0.01784 0.02917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8" y="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182" y="55420"/>
            <a:ext cx="12053454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BLUP, best linear unbiased predictors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allow to appreciate differences in h² among candidates.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9" y="915439"/>
            <a:ext cx="5086182" cy="44496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182" y="5439168"/>
                <a:ext cx="12053454" cy="120962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Imagine 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some </a:t>
                </a:r>
                <a:r>
                  <a:rPr lang="en-GB" i="1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cvs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were tested in E&lt;12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environments; lower h². Their G effect was </a:t>
                </a:r>
                <a:r>
                  <a:rPr lang="en-GB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shrinked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correspondingly stronger. BLUPs allows even then adequate comparisons (even if h² differs between entries). Nice! Here, of course, with all having same h², the BLUPs line all up perfectly and linearly, see in the diagram      . Correlation between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G</m:t>
                        </m:r>
                      </m:e>
                    </m:acc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and</m:t>
                    </m:r>
                    <m:r>
                      <m:rPr>
                        <m:nor/>
                      </m:rPr>
                      <a:rPr lang="en-GB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is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r=1, hence R²=1: “All  </a:t>
                </a:r>
                <a:r>
                  <a:rPr lang="el-GR" dirty="0">
                    <a:latin typeface="Arial" panose="020B0604020202020204" pitchFamily="34" charset="0"/>
                    <a:cs typeface="Arial" panose="020B0604020202020204" pitchFamily="34" charset="0"/>
                  </a:rPr>
                  <a:t>σ</a:t>
                </a: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²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i="1" baseline="-2500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GB" baseline="-25000">
                            <a:latin typeface="Cambria Math" panose="02040503050406030204" pitchFamily="18" charset="0"/>
                          </a:rPr>
                          <m:t>G</m:t>
                        </m:r>
                      </m:e>
                    </m:acc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is ‘explained’ by the variance of the P data, yet, nevertheless, </a:t>
                </a:r>
                <a:r>
                  <a:rPr lang="el-GR" dirty="0">
                    <a:latin typeface="Arial" panose="020B0604020202020204" pitchFamily="34" charset="0"/>
                    <a:cs typeface="Arial" panose="020B0604020202020204" pitchFamily="34" charset="0"/>
                  </a:rPr>
                  <a:t>σ</a:t>
                </a: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²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i="1" baseline="-2500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GB" baseline="-25000">
                            <a:latin typeface="Cambria Math" panose="02040503050406030204" pitchFamily="18" charset="0"/>
                          </a:rPr>
                          <m:t>G</m:t>
                        </m:r>
                      </m:e>
                    </m:acc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 &lt;  </a:t>
                </a:r>
                <a:r>
                  <a:rPr lang="el-GR" dirty="0">
                    <a:latin typeface="Arial" panose="020B0604020202020204" pitchFamily="34" charset="0"/>
                    <a:cs typeface="Arial" panose="020B0604020202020204" pitchFamily="34" charset="0"/>
                  </a:rPr>
                  <a:t>σ</a:t>
                </a: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²</a:t>
                </a:r>
                <a:r>
                  <a:rPr lang="en-GB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”.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82" y="5439168"/>
                <a:ext cx="12053454" cy="12096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lowchart: Or 8"/>
          <p:cNvSpPr/>
          <p:nvPr/>
        </p:nvSpPr>
        <p:spPr>
          <a:xfrm>
            <a:off x="9582540" y="3732990"/>
            <a:ext cx="261258" cy="247744"/>
          </a:xfrm>
          <a:prstGeom prst="flowChartOr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lowchart: Or 9"/>
          <p:cNvSpPr/>
          <p:nvPr/>
        </p:nvSpPr>
        <p:spPr>
          <a:xfrm>
            <a:off x="8899356" y="6048629"/>
            <a:ext cx="261258" cy="247744"/>
          </a:xfrm>
          <a:prstGeom prst="flowChartOr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feld 5">
            <a:extLst>
              <a:ext uri="{FF2B5EF4-FFF2-40B4-BE49-F238E27FC236}">
                <a16:creationId xmlns:a16="http://schemas.microsoft.com/office/drawing/2014/main" id="{9C77D05F-0806-411E-AB1B-7CC9807BE1BD}"/>
              </a:ext>
            </a:extLst>
          </p:cNvPr>
          <p:cNvSpPr txBox="1"/>
          <p:nvPr/>
        </p:nvSpPr>
        <p:spPr>
          <a:xfrm>
            <a:off x="11580920" y="6330255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22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156084" y="739144"/>
                <a:ext cx="6943552" cy="462594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We try to ‚clean‘ the phenotypic value (e.g. </a:t>
                </a:r>
                <a:r>
                  <a:rPr lang="en-GB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Monamy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= 53.19 </a:t>
                </a:r>
                <a:r>
                  <a:rPr lang="en-GB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dt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/ha) from its inflation, from its exaggeration caused by the inclusion of a residual effect of </a:t>
                </a:r>
                <a:r>
                  <a:rPr lang="en-GB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GxE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interaction. </a:t>
                </a:r>
              </a:p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This is what ‚regression‘ attempts to do.</a:t>
                </a:r>
              </a:p>
              <a:p>
                <a:r>
                  <a:rPr lang="en-GB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Monamy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, G = -10.44.  We shrink this value by h²=0.908. </a:t>
                </a:r>
                <a:b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Instead of  63.63 - 10.44 = 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53.19 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get 63.63 – 0.908 ∙10.44 = 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54.15</a:t>
                </a:r>
              </a:p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For the highest yielding cv., </a:t>
                </a:r>
                <a:r>
                  <a:rPr lang="en-GB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Loto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, for instance, we get </a:t>
                </a:r>
              </a:p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instead of 63.63 + 7.75 = 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71.38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,   get 63.63 + 0.908 ∙7.75 = 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70.67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GB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The motto is: ‚Believe‘ the inferiorities and superiorities of the </a:t>
                </a:r>
                <a:r>
                  <a:rPr lang="en-GB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cvs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. only by 90.8% (h² = 0.908). These new values are nearer to the general mean µ=63.63; these are BLUPs.</a:t>
                </a:r>
                <a:endParaRPr lang="en-GB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 resulting 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estimates</a:t>
                </a:r>
                <a: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are called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𝐵𝐿𝑈𝑃</m:t>
                    </m:r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(best linear unbiased predictor);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𝐵𝐿𝑈𝑃</m:t>
                    </m:r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</m:e>
                    </m:acc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𝐵𝐿𝑈𝑃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∙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as deviation from mean; as effects, not as values)</a:t>
                </a:r>
                <a:b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</a:br>
                <a: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DOI 10.1038/s41437-020-0312-1.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6084" y="739144"/>
                <a:ext cx="6943552" cy="46259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14102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182" y="5539450"/>
                <a:ext cx="12053454" cy="12616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Be aware that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</a:rPr>
                      <m:t>∙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orderly lie on the regression line, whereas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𝑮</m:t>
                        </m:r>
                      </m:e>
                      <m:sub>
                        <m:r>
                          <a:rPr lang="en-GB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vary beyond, they can be above and below the regression line. Their ‘deviation from regression’ is what we will never know. We ignore the gap: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−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Can we comment on the variance of 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−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]?  How much of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is ‚explained‘ by the regression of 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on P (=regression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GB">
                                <a:latin typeface="Cambria Math" panose="02040503050406030204" pitchFamily="18" charset="0"/>
                              </a:rPr>
                              <m:t>G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on P = h²); and how much is never-understood – being that variance of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−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 gaps?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82" y="5539450"/>
                <a:ext cx="12053454" cy="126169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478" y="937315"/>
            <a:ext cx="9527159" cy="45522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182" y="55420"/>
                <a:ext cx="12053454" cy="4616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Here,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GB" sz="24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𝑮</m:t>
                        </m:r>
                      </m:e>
                      <m:sub>
                        <m:r>
                          <a:rPr lang="en-GB" sz="24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GB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denotes the </a:t>
                </a:r>
                <a:r>
                  <a:rPr lang="en-GB" sz="2400" dirty="0">
                    <a:solidFill>
                      <a:srgbClr val="0000FF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genetic</a:t>
                </a:r>
                <a:r>
                  <a:rPr lang="en-GB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effect of a genotype, </a:t>
                </a:r>
                <a:r>
                  <a:rPr lang="en-GB" sz="2400" dirty="0">
                    <a:solidFill>
                      <a:srgbClr val="0000FF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un</a:t>
                </a:r>
                <a:r>
                  <a:rPr lang="en-GB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polluted from </a:t>
                </a:r>
                <a:r>
                  <a:rPr lang="en-GB" sz="24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GxE</a:t>
                </a:r>
                <a:r>
                  <a:rPr lang="en-GB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and error.</a:t>
                </a:r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82" y="55420"/>
                <a:ext cx="12053454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2" name="TextBox 291"/>
              <p:cNvSpPr txBox="1"/>
              <p:nvPr/>
            </p:nvSpPr>
            <p:spPr>
              <a:xfrm>
                <a:off x="46181" y="937315"/>
                <a:ext cx="6901520" cy="455220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Here, we write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GB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for the phenotypic effect (data may be means across E=12; or across E=2; or from just one environment E). </a:t>
                </a:r>
                <a:b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Here, we write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m:rPr>
                        <m:nor/>
                      </m:rPr>
                      <a:rPr lang="en-GB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for</m:t>
                    </m:r>
                    <m:r>
                      <m:rPr>
                        <m:nor/>
                      </m:rPr>
                      <a:rPr lang="en-GB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GB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the</m:t>
                    </m:r>
                    <m:r>
                      <m:rPr>
                        <m:nor/>
                      </m:rPr>
                      <a:rPr lang="en-GB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GB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true</m:t>
                    </m:r>
                    <m:r>
                      <m:rPr>
                        <m:nor/>
                      </m:rPr>
                      <a:rPr lang="en-GB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GB" b="0" i="0" smtClean="0">
                        <a:solidFill>
                          <a:srgbClr val="0000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genetic</m:t>
                    </m:r>
                    <m:r>
                      <m:rPr>
                        <m:nor/>
                      </m:rPr>
                      <a:rPr lang="en-GB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GB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effect</m:t>
                    </m:r>
                    <m:r>
                      <m:rPr>
                        <m:nor/>
                      </m:rPr>
                      <a:rPr lang="en-GB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br>
                  <a:rPr lang="de-DE" sz="1200" b="0" i="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de-DE" sz="1200" b="0" i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We</m:t>
                    </m:r>
                    <m:r>
                      <m:rPr>
                        <m:nor/>
                      </m:rPr>
                      <a:rPr lang="en-GB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GB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write</m:t>
                    </m:r>
                    <m:r>
                      <m:rPr>
                        <m:nor/>
                      </m:rPr>
                      <a:rPr lang="en-GB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GB">
                                <a:latin typeface="Cambria Math" panose="02040503050406030204" pitchFamily="18" charset="0"/>
                              </a:rPr>
                              <m:t>G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for the estimate of a genetic effect (BLUP).</a:t>
                </a:r>
              </a:p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What we do is: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</a:rPr>
                      <m:t>∙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GB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What we would like to do is: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GB" i="0">
                                <a:latin typeface="Cambria Math" panose="02040503050406030204" pitchFamily="18" charset="0"/>
                              </a:rPr>
                              <m:t>G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GB" i="0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GB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)−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i="1" baseline="-25000">
                        <a:latin typeface="Cambria Math" panose="02040503050406030204" pitchFamily="18" charset="0"/>
                      </a:rPr>
                      <m:t>𝑖𝑗</m:t>
                    </m:r>
                  </m:oMath>
                </a14:m>
                <a:r>
                  <a:rPr lang="en-GB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en-GB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The latter cannot be done. </a:t>
                </a:r>
                <a:b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How should we estimate a true GE interaction effect of a single candidate without knowing its true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𝑮</m:t>
                        </m:r>
                      </m:e>
                      <m:sub>
                        <m:r>
                          <a:rPr lang="en-GB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? </a:t>
                </a:r>
                <a:endParaRPr lang="en-GB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From our field data and from </a:t>
                </a:r>
                <a:r>
                  <a:rPr lang="en-GB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GB" baseline="-250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ij</a:t>
                </a:r>
                <a:r>
                  <a:rPr lang="en-GB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=µ+</a:t>
                </a:r>
                <a:r>
                  <a:rPr lang="en-GB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en-GB" baseline="-250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GB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+E</a:t>
                </a:r>
                <a:r>
                  <a:rPr lang="en-GB" baseline="-250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  <a:r>
                  <a:rPr lang="en-GB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+GE</a:t>
                </a:r>
                <a:r>
                  <a:rPr lang="en-GB" baseline="-250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ij</a:t>
                </a:r>
                <a:r>
                  <a:rPr lang="en-GB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.. we get </a:t>
                </a:r>
                <a:r>
                  <a:rPr lang="en-GB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esti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-mates</a:t>
                </a:r>
                <a:r>
                  <a:rPr lang="en-GB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since our </a:t>
                </a:r>
                <a:r>
                  <a:rPr lang="en-GB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GB" baseline="-250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ij</a:t>
                </a:r>
                <a:r>
                  <a:rPr lang="en-GB" baseline="-25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data is from a limited number of E. Our µ is not the true µ, hence our G</a:t>
                </a:r>
                <a:r>
                  <a:rPr lang="en-GB" baseline="-25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GB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our </a:t>
                </a:r>
                <a:r>
                  <a:rPr lang="en-GB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en-GB" baseline="-250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  <a:r>
                  <a:rPr lang="en-GB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and our </a:t>
                </a:r>
                <a:r>
                  <a:rPr lang="en-GB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GE</a:t>
                </a:r>
                <a:r>
                  <a:rPr lang="en-GB" baseline="-250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ij</a:t>
                </a:r>
                <a:r>
                  <a:rPr lang="en-GB" baseline="-25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are ‘only’ </a:t>
                </a:r>
                <a:r>
                  <a:rPr lang="en-GB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esti</a:t>
                </a:r>
                <a:r>
                  <a:rPr lang="en-GB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-mates as well. We just do not know the ‘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truth</a:t>
                </a:r>
                <a:r>
                  <a:rPr lang="en-GB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’. </a:t>
                </a:r>
                <a:br>
                  <a:rPr lang="en-GB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GB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GB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 you have an idea to solve this?</a:t>
                </a:r>
              </a:p>
            </p:txBody>
          </p:sp>
        </mc:Choice>
        <mc:Fallback xmlns="">
          <p:sp>
            <p:nvSpPr>
              <p:cNvPr id="292" name="TextBox 2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81" y="937315"/>
                <a:ext cx="6901520" cy="45522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feld 5">
            <a:extLst>
              <a:ext uri="{FF2B5EF4-FFF2-40B4-BE49-F238E27FC236}">
                <a16:creationId xmlns:a16="http://schemas.microsoft.com/office/drawing/2014/main" id="{8CAC579A-B6C9-448D-9E52-0F3B94AE23A9}"/>
              </a:ext>
            </a:extLst>
          </p:cNvPr>
          <p:cNvSpPr txBox="1"/>
          <p:nvPr/>
        </p:nvSpPr>
        <p:spPr>
          <a:xfrm>
            <a:off x="11580920" y="6330255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23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9035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F55E4D1A-18A8-42D6-91A0-E84050F13113}"/>
              </a:ext>
            </a:extLst>
          </p:cNvPr>
          <p:cNvSpPr/>
          <p:nvPr/>
        </p:nvSpPr>
        <p:spPr>
          <a:xfrm>
            <a:off x="5729288" y="49360"/>
            <a:ext cx="6011426" cy="6748606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" name="Textfeld 111"/>
          <p:cNvSpPr txBox="1"/>
          <p:nvPr/>
        </p:nvSpPr>
        <p:spPr>
          <a:xfrm>
            <a:off x="0" y="49360"/>
            <a:ext cx="5377976" cy="830997"/>
          </a:xfrm>
          <a:prstGeom prst="rect">
            <a:avLst/>
          </a:prstGeom>
          <a:solidFill>
            <a:srgbClr val="FFFFFF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Interjection. If data is effects, then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va-riance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is mean of the squared data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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8" name="Group 117"/>
          <p:cNvGrpSpPr>
            <a:grpSpLocks noChangeAspect="1"/>
          </p:cNvGrpSpPr>
          <p:nvPr/>
        </p:nvGrpSpPr>
        <p:grpSpPr>
          <a:xfrm>
            <a:off x="89154" y="1164767"/>
            <a:ext cx="5027926" cy="3842037"/>
            <a:chOff x="221120" y="990600"/>
            <a:chExt cx="7462380" cy="5702300"/>
          </a:xfrm>
        </p:grpSpPr>
        <p:sp>
          <p:nvSpPr>
            <p:cNvPr id="2" name="Line 28"/>
            <p:cNvSpPr>
              <a:spLocks noChangeShapeType="1"/>
            </p:cNvSpPr>
            <p:nvPr/>
          </p:nvSpPr>
          <p:spPr bwMode="auto">
            <a:xfrm>
              <a:off x="1177925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Line 29"/>
            <p:cNvSpPr>
              <a:spLocks noChangeShapeType="1"/>
            </p:cNvSpPr>
            <p:nvPr/>
          </p:nvSpPr>
          <p:spPr bwMode="auto">
            <a:xfrm>
              <a:off x="1339850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Line 30"/>
            <p:cNvSpPr>
              <a:spLocks noChangeShapeType="1"/>
            </p:cNvSpPr>
            <p:nvPr/>
          </p:nvSpPr>
          <p:spPr bwMode="auto">
            <a:xfrm>
              <a:off x="1498600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1822450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1982788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Line 35"/>
            <p:cNvSpPr>
              <a:spLocks noChangeShapeType="1"/>
            </p:cNvSpPr>
            <p:nvPr/>
          </p:nvSpPr>
          <p:spPr bwMode="auto">
            <a:xfrm>
              <a:off x="2143125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Line 38"/>
            <p:cNvSpPr>
              <a:spLocks noChangeShapeType="1"/>
            </p:cNvSpPr>
            <p:nvPr/>
          </p:nvSpPr>
          <p:spPr bwMode="auto">
            <a:xfrm>
              <a:off x="2465388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Line 39"/>
            <p:cNvSpPr>
              <a:spLocks noChangeShapeType="1"/>
            </p:cNvSpPr>
            <p:nvPr/>
          </p:nvSpPr>
          <p:spPr bwMode="auto">
            <a:xfrm>
              <a:off x="2627313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Line 40"/>
            <p:cNvSpPr>
              <a:spLocks noChangeShapeType="1"/>
            </p:cNvSpPr>
            <p:nvPr/>
          </p:nvSpPr>
          <p:spPr bwMode="auto">
            <a:xfrm>
              <a:off x="2786063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Line 43"/>
            <p:cNvSpPr>
              <a:spLocks noChangeShapeType="1"/>
            </p:cNvSpPr>
            <p:nvPr/>
          </p:nvSpPr>
          <p:spPr bwMode="auto">
            <a:xfrm>
              <a:off x="3108325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Line 44"/>
            <p:cNvSpPr>
              <a:spLocks noChangeShapeType="1"/>
            </p:cNvSpPr>
            <p:nvPr/>
          </p:nvSpPr>
          <p:spPr bwMode="auto">
            <a:xfrm>
              <a:off x="3270250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Line 45"/>
            <p:cNvSpPr>
              <a:spLocks noChangeShapeType="1"/>
            </p:cNvSpPr>
            <p:nvPr/>
          </p:nvSpPr>
          <p:spPr bwMode="auto">
            <a:xfrm>
              <a:off x="3430588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Line 48"/>
            <p:cNvSpPr>
              <a:spLocks noChangeShapeType="1"/>
            </p:cNvSpPr>
            <p:nvPr/>
          </p:nvSpPr>
          <p:spPr bwMode="auto">
            <a:xfrm>
              <a:off x="3752850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Line 49"/>
            <p:cNvSpPr>
              <a:spLocks noChangeShapeType="1"/>
            </p:cNvSpPr>
            <p:nvPr/>
          </p:nvSpPr>
          <p:spPr bwMode="auto">
            <a:xfrm>
              <a:off x="3913188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Line 50"/>
            <p:cNvSpPr>
              <a:spLocks noChangeShapeType="1"/>
            </p:cNvSpPr>
            <p:nvPr/>
          </p:nvSpPr>
          <p:spPr bwMode="auto">
            <a:xfrm>
              <a:off x="4073525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Line 53"/>
            <p:cNvSpPr>
              <a:spLocks noChangeShapeType="1"/>
            </p:cNvSpPr>
            <p:nvPr/>
          </p:nvSpPr>
          <p:spPr bwMode="auto">
            <a:xfrm>
              <a:off x="4395788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Line 54"/>
            <p:cNvSpPr>
              <a:spLocks noChangeShapeType="1"/>
            </p:cNvSpPr>
            <p:nvPr/>
          </p:nvSpPr>
          <p:spPr bwMode="auto">
            <a:xfrm>
              <a:off x="4557713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Line 55"/>
            <p:cNvSpPr>
              <a:spLocks noChangeShapeType="1"/>
            </p:cNvSpPr>
            <p:nvPr/>
          </p:nvSpPr>
          <p:spPr bwMode="auto">
            <a:xfrm>
              <a:off x="4716463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Line 58"/>
            <p:cNvSpPr>
              <a:spLocks noChangeShapeType="1"/>
            </p:cNvSpPr>
            <p:nvPr/>
          </p:nvSpPr>
          <p:spPr bwMode="auto">
            <a:xfrm>
              <a:off x="5040313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Line 59"/>
            <p:cNvSpPr>
              <a:spLocks noChangeShapeType="1"/>
            </p:cNvSpPr>
            <p:nvPr/>
          </p:nvSpPr>
          <p:spPr bwMode="auto">
            <a:xfrm>
              <a:off x="5200650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Line 60"/>
            <p:cNvSpPr>
              <a:spLocks noChangeShapeType="1"/>
            </p:cNvSpPr>
            <p:nvPr/>
          </p:nvSpPr>
          <p:spPr bwMode="auto">
            <a:xfrm>
              <a:off x="5360988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Line 63"/>
            <p:cNvSpPr>
              <a:spLocks noChangeShapeType="1"/>
            </p:cNvSpPr>
            <p:nvPr/>
          </p:nvSpPr>
          <p:spPr bwMode="auto">
            <a:xfrm>
              <a:off x="5683250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Line 64"/>
            <p:cNvSpPr>
              <a:spLocks noChangeShapeType="1"/>
            </p:cNvSpPr>
            <p:nvPr/>
          </p:nvSpPr>
          <p:spPr bwMode="auto">
            <a:xfrm>
              <a:off x="5843588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Line 65"/>
            <p:cNvSpPr>
              <a:spLocks noChangeShapeType="1"/>
            </p:cNvSpPr>
            <p:nvPr/>
          </p:nvSpPr>
          <p:spPr bwMode="auto">
            <a:xfrm>
              <a:off x="6003925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Line 68"/>
            <p:cNvSpPr>
              <a:spLocks noChangeShapeType="1"/>
            </p:cNvSpPr>
            <p:nvPr/>
          </p:nvSpPr>
          <p:spPr bwMode="auto">
            <a:xfrm>
              <a:off x="6326188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Line 69"/>
            <p:cNvSpPr>
              <a:spLocks noChangeShapeType="1"/>
            </p:cNvSpPr>
            <p:nvPr/>
          </p:nvSpPr>
          <p:spPr bwMode="auto">
            <a:xfrm>
              <a:off x="6488113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Line 70"/>
            <p:cNvSpPr>
              <a:spLocks noChangeShapeType="1"/>
            </p:cNvSpPr>
            <p:nvPr/>
          </p:nvSpPr>
          <p:spPr bwMode="auto">
            <a:xfrm>
              <a:off x="6648450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Line 73"/>
            <p:cNvSpPr>
              <a:spLocks noChangeShapeType="1"/>
            </p:cNvSpPr>
            <p:nvPr/>
          </p:nvSpPr>
          <p:spPr bwMode="auto">
            <a:xfrm>
              <a:off x="6970713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Line 74"/>
            <p:cNvSpPr>
              <a:spLocks noChangeShapeType="1"/>
            </p:cNvSpPr>
            <p:nvPr/>
          </p:nvSpPr>
          <p:spPr bwMode="auto">
            <a:xfrm>
              <a:off x="7131050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Line 75"/>
            <p:cNvSpPr>
              <a:spLocks noChangeShapeType="1"/>
            </p:cNvSpPr>
            <p:nvPr/>
          </p:nvSpPr>
          <p:spPr bwMode="auto">
            <a:xfrm>
              <a:off x="7291388" y="5849938"/>
              <a:ext cx="0" cy="5238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81"/>
            <p:cNvSpPr>
              <a:spLocks/>
            </p:cNvSpPr>
            <p:nvPr/>
          </p:nvSpPr>
          <p:spPr bwMode="auto">
            <a:xfrm>
              <a:off x="7377113" y="5845175"/>
              <a:ext cx="76200" cy="1588"/>
            </a:xfrm>
            <a:custGeom>
              <a:avLst/>
              <a:gdLst>
                <a:gd name="T0" fmla="*/ 0 w 97"/>
                <a:gd name="T1" fmla="*/ 0 h 2"/>
                <a:gd name="T2" fmla="*/ 9257122 w 97"/>
                <a:gd name="T3" fmla="*/ 0 h 2"/>
                <a:gd name="T4" fmla="*/ 19747583 w 97"/>
                <a:gd name="T5" fmla="*/ 0 h 2"/>
                <a:gd name="T6" fmla="*/ 29621378 w 97"/>
                <a:gd name="T7" fmla="*/ 1260872 h 2"/>
                <a:gd name="T8" fmla="*/ 38878497 w 97"/>
                <a:gd name="T9" fmla="*/ 1260872 h 2"/>
                <a:gd name="T10" fmla="*/ 49368956 w 97"/>
                <a:gd name="T11" fmla="*/ 1260872 h 2"/>
                <a:gd name="T12" fmla="*/ 59860212 w 97"/>
                <a:gd name="T13" fmla="*/ 1260872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"/>
                <a:gd name="T22" fmla="*/ 0 h 2"/>
                <a:gd name="T23" fmla="*/ 97 w 97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" h="2">
                  <a:moveTo>
                    <a:pt x="0" y="0"/>
                  </a:moveTo>
                  <a:lnTo>
                    <a:pt x="15" y="0"/>
                  </a:lnTo>
                  <a:lnTo>
                    <a:pt x="32" y="0"/>
                  </a:lnTo>
                  <a:lnTo>
                    <a:pt x="48" y="2"/>
                  </a:lnTo>
                  <a:lnTo>
                    <a:pt x="63" y="2"/>
                  </a:lnTo>
                  <a:lnTo>
                    <a:pt x="80" y="2"/>
                  </a:lnTo>
                  <a:lnTo>
                    <a:pt x="97" y="2"/>
                  </a:lnTo>
                </a:path>
              </a:pathLst>
            </a:custGeom>
            <a:noFill/>
            <a:ln w="33338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Line 6"/>
            <p:cNvSpPr>
              <a:spLocks noChangeShapeType="1"/>
            </p:cNvSpPr>
            <p:nvPr/>
          </p:nvSpPr>
          <p:spPr bwMode="auto">
            <a:xfrm flipV="1">
              <a:off x="1017588" y="1108075"/>
              <a:ext cx="0" cy="4741863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/>
            </a:p>
          </p:txBody>
        </p:sp>
        <p:sp>
          <p:nvSpPr>
            <p:cNvPr id="54" name="Line 7"/>
            <p:cNvSpPr>
              <a:spLocks noChangeShapeType="1"/>
            </p:cNvSpPr>
            <p:nvPr/>
          </p:nvSpPr>
          <p:spPr bwMode="auto">
            <a:xfrm flipH="1">
              <a:off x="915988" y="5849938"/>
              <a:ext cx="1016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8"/>
            <p:cNvSpPr>
              <a:spLocks noChangeArrowheads="1"/>
            </p:cNvSpPr>
            <p:nvPr/>
          </p:nvSpPr>
          <p:spPr bwMode="auto">
            <a:xfrm>
              <a:off x="652463" y="5732464"/>
              <a:ext cx="147507" cy="319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56" name="Line 9"/>
            <p:cNvSpPr>
              <a:spLocks noChangeShapeType="1"/>
            </p:cNvSpPr>
            <p:nvPr/>
          </p:nvSpPr>
          <p:spPr bwMode="auto">
            <a:xfrm flipH="1">
              <a:off x="966788" y="5376863"/>
              <a:ext cx="508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/>
            </a:p>
          </p:txBody>
        </p:sp>
        <p:sp>
          <p:nvSpPr>
            <p:cNvPr id="57" name="Line 10"/>
            <p:cNvSpPr>
              <a:spLocks noChangeShapeType="1"/>
            </p:cNvSpPr>
            <p:nvPr/>
          </p:nvSpPr>
          <p:spPr bwMode="auto">
            <a:xfrm flipH="1">
              <a:off x="915988" y="4902200"/>
              <a:ext cx="1016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/>
            </a:p>
          </p:txBody>
        </p:sp>
        <p:sp>
          <p:nvSpPr>
            <p:cNvPr id="58" name="Rectangle 11"/>
            <p:cNvSpPr>
              <a:spLocks noChangeArrowheads="1"/>
            </p:cNvSpPr>
            <p:nvPr/>
          </p:nvSpPr>
          <p:spPr bwMode="auto">
            <a:xfrm>
              <a:off x="519114" y="4783138"/>
              <a:ext cx="295015" cy="319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400" dirty="0">
                  <a:solidFill>
                    <a:srgbClr val="000000"/>
                  </a:solidFill>
                  <a:latin typeface="Arial" charset="0"/>
                </a:rPr>
                <a:t>10</a:t>
              </a:r>
              <a:endParaRPr lang="en-GB" altLang="en-US" sz="1400" dirty="0">
                <a:latin typeface="Arial" charset="0"/>
              </a:endParaRPr>
            </a:p>
          </p:txBody>
        </p:sp>
        <p:sp>
          <p:nvSpPr>
            <p:cNvPr id="59" name="Line 12"/>
            <p:cNvSpPr>
              <a:spLocks noChangeShapeType="1"/>
            </p:cNvSpPr>
            <p:nvPr/>
          </p:nvSpPr>
          <p:spPr bwMode="auto">
            <a:xfrm flipH="1">
              <a:off x="966788" y="4427538"/>
              <a:ext cx="508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/>
            </a:p>
          </p:txBody>
        </p:sp>
        <p:sp>
          <p:nvSpPr>
            <p:cNvPr id="60" name="Line 13"/>
            <p:cNvSpPr>
              <a:spLocks noChangeShapeType="1"/>
            </p:cNvSpPr>
            <p:nvPr/>
          </p:nvSpPr>
          <p:spPr bwMode="auto">
            <a:xfrm flipH="1">
              <a:off x="915988" y="3954463"/>
              <a:ext cx="1016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/>
            </a:p>
          </p:txBody>
        </p:sp>
        <p:sp>
          <p:nvSpPr>
            <p:cNvPr id="61" name="Rectangle 14"/>
            <p:cNvSpPr>
              <a:spLocks noChangeArrowheads="1"/>
            </p:cNvSpPr>
            <p:nvPr/>
          </p:nvSpPr>
          <p:spPr bwMode="auto">
            <a:xfrm>
              <a:off x="519114" y="3836988"/>
              <a:ext cx="295015" cy="319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400" dirty="0">
                  <a:solidFill>
                    <a:srgbClr val="000000"/>
                  </a:solidFill>
                  <a:latin typeface="Arial" charset="0"/>
                </a:rPr>
                <a:t>20</a:t>
              </a:r>
              <a:endParaRPr lang="en-GB" altLang="en-US" sz="1400" dirty="0">
                <a:latin typeface="Arial" charset="0"/>
              </a:endParaRPr>
            </a:p>
          </p:txBody>
        </p:sp>
        <p:sp>
          <p:nvSpPr>
            <p:cNvPr id="62" name="Line 15"/>
            <p:cNvSpPr>
              <a:spLocks noChangeShapeType="1"/>
            </p:cNvSpPr>
            <p:nvPr/>
          </p:nvSpPr>
          <p:spPr bwMode="auto">
            <a:xfrm flipH="1">
              <a:off x="966788" y="3479800"/>
              <a:ext cx="50800" cy="0"/>
            </a:xfrm>
            <a:prstGeom prst="line">
              <a:avLst/>
            </a:prstGeom>
            <a:noFill/>
            <a:ln w="33338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/>
            </a:p>
          </p:txBody>
        </p:sp>
        <p:sp>
          <p:nvSpPr>
            <p:cNvPr id="63" name="Line 16"/>
            <p:cNvSpPr>
              <a:spLocks noChangeShapeType="1"/>
            </p:cNvSpPr>
            <p:nvPr/>
          </p:nvSpPr>
          <p:spPr bwMode="auto">
            <a:xfrm flipH="1">
              <a:off x="915988" y="3005138"/>
              <a:ext cx="101600" cy="0"/>
            </a:xfrm>
            <a:prstGeom prst="line">
              <a:avLst/>
            </a:prstGeom>
            <a:noFill/>
            <a:ln w="33338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/>
            </a:p>
          </p:txBody>
        </p:sp>
        <p:sp>
          <p:nvSpPr>
            <p:cNvPr id="64" name="Rectangle 17"/>
            <p:cNvSpPr>
              <a:spLocks noChangeArrowheads="1"/>
            </p:cNvSpPr>
            <p:nvPr/>
          </p:nvSpPr>
          <p:spPr bwMode="auto">
            <a:xfrm>
              <a:off x="519114" y="2887664"/>
              <a:ext cx="295015" cy="319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400" dirty="0">
                  <a:latin typeface="Arial" charset="0"/>
                </a:rPr>
                <a:t>30</a:t>
              </a:r>
            </a:p>
          </p:txBody>
        </p:sp>
        <p:sp>
          <p:nvSpPr>
            <p:cNvPr id="65" name="Line 18"/>
            <p:cNvSpPr>
              <a:spLocks noChangeShapeType="1"/>
            </p:cNvSpPr>
            <p:nvPr/>
          </p:nvSpPr>
          <p:spPr bwMode="auto">
            <a:xfrm flipH="1">
              <a:off x="966788" y="2532063"/>
              <a:ext cx="50800" cy="0"/>
            </a:xfrm>
            <a:prstGeom prst="line">
              <a:avLst/>
            </a:prstGeom>
            <a:noFill/>
            <a:ln w="33338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solidFill>
                  <a:srgbClr val="0000FF"/>
                </a:solidFill>
              </a:endParaRPr>
            </a:p>
          </p:txBody>
        </p:sp>
        <p:sp>
          <p:nvSpPr>
            <p:cNvPr id="66" name="Line 19"/>
            <p:cNvSpPr>
              <a:spLocks noChangeShapeType="1"/>
            </p:cNvSpPr>
            <p:nvPr/>
          </p:nvSpPr>
          <p:spPr bwMode="auto">
            <a:xfrm flipH="1">
              <a:off x="915988" y="2057400"/>
              <a:ext cx="1016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/>
            </a:p>
          </p:txBody>
        </p:sp>
        <p:sp>
          <p:nvSpPr>
            <p:cNvPr id="67" name="Rectangle 20"/>
            <p:cNvSpPr>
              <a:spLocks noChangeArrowheads="1"/>
            </p:cNvSpPr>
            <p:nvPr/>
          </p:nvSpPr>
          <p:spPr bwMode="auto">
            <a:xfrm>
              <a:off x="519114" y="1939924"/>
              <a:ext cx="295015" cy="319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400" dirty="0">
                  <a:solidFill>
                    <a:srgbClr val="000000"/>
                  </a:solidFill>
                  <a:latin typeface="Arial" charset="0"/>
                </a:rPr>
                <a:t>40</a:t>
              </a:r>
              <a:endParaRPr lang="en-GB" altLang="en-US" sz="1400" dirty="0">
                <a:latin typeface="Arial" charset="0"/>
              </a:endParaRPr>
            </a:p>
          </p:txBody>
        </p:sp>
        <p:sp>
          <p:nvSpPr>
            <p:cNvPr id="68" name="Line 21"/>
            <p:cNvSpPr>
              <a:spLocks noChangeShapeType="1"/>
            </p:cNvSpPr>
            <p:nvPr/>
          </p:nvSpPr>
          <p:spPr bwMode="auto">
            <a:xfrm flipH="1">
              <a:off x="966788" y="1584325"/>
              <a:ext cx="508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/>
            </a:p>
          </p:txBody>
        </p:sp>
        <p:sp>
          <p:nvSpPr>
            <p:cNvPr id="69" name="Line 22"/>
            <p:cNvSpPr>
              <a:spLocks noChangeShapeType="1"/>
            </p:cNvSpPr>
            <p:nvPr/>
          </p:nvSpPr>
          <p:spPr bwMode="auto">
            <a:xfrm flipH="1">
              <a:off x="915988" y="1108075"/>
              <a:ext cx="101600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/>
            </a:p>
          </p:txBody>
        </p:sp>
        <p:sp>
          <p:nvSpPr>
            <p:cNvPr id="70" name="Rectangle 23"/>
            <p:cNvSpPr>
              <a:spLocks noChangeArrowheads="1"/>
            </p:cNvSpPr>
            <p:nvPr/>
          </p:nvSpPr>
          <p:spPr bwMode="auto">
            <a:xfrm>
              <a:off x="519114" y="990600"/>
              <a:ext cx="295015" cy="319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400" dirty="0">
                  <a:solidFill>
                    <a:srgbClr val="000000"/>
                  </a:solidFill>
                  <a:latin typeface="Arial" charset="0"/>
                </a:rPr>
                <a:t>50</a:t>
              </a:r>
              <a:endParaRPr lang="en-GB" altLang="en-US" sz="1400" dirty="0">
                <a:latin typeface="Arial" charset="0"/>
              </a:endParaRPr>
            </a:p>
          </p:txBody>
        </p:sp>
        <p:sp>
          <p:nvSpPr>
            <p:cNvPr id="71" name="Rectangle 24"/>
            <p:cNvSpPr>
              <a:spLocks noChangeArrowheads="1"/>
            </p:cNvSpPr>
            <p:nvPr/>
          </p:nvSpPr>
          <p:spPr bwMode="auto">
            <a:xfrm rot="16200000">
              <a:off x="-1374817" y="3321508"/>
              <a:ext cx="3511633" cy="319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400" dirty="0" err="1">
                  <a:solidFill>
                    <a:srgbClr val="000000"/>
                  </a:solidFill>
                  <a:latin typeface="Arial" charset="0"/>
                </a:rPr>
                <a:t>Occurence</a:t>
              </a:r>
              <a:r>
                <a:rPr lang="en-GB" altLang="en-US" sz="1400" dirty="0">
                  <a:solidFill>
                    <a:srgbClr val="000000"/>
                  </a:solidFill>
                  <a:latin typeface="Arial" charset="0"/>
                </a:rPr>
                <a:t> (absolute number)</a:t>
              </a:r>
              <a:endParaRPr lang="en-GB" altLang="en-US" sz="1400" dirty="0">
                <a:latin typeface="Arial" charset="0"/>
              </a:endParaRPr>
            </a:p>
          </p:txBody>
        </p:sp>
        <p:sp>
          <p:nvSpPr>
            <p:cNvPr id="72" name="Line 25"/>
            <p:cNvSpPr>
              <a:spLocks noChangeShapeType="1"/>
            </p:cNvSpPr>
            <p:nvPr/>
          </p:nvSpPr>
          <p:spPr bwMode="auto">
            <a:xfrm>
              <a:off x="1017588" y="5849938"/>
              <a:ext cx="6435725" cy="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Line 26"/>
            <p:cNvSpPr>
              <a:spLocks noChangeShapeType="1"/>
            </p:cNvSpPr>
            <p:nvPr/>
          </p:nvSpPr>
          <p:spPr bwMode="auto">
            <a:xfrm>
              <a:off x="1017588" y="584993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27"/>
            <p:cNvSpPr>
              <a:spLocks noChangeArrowheads="1"/>
            </p:cNvSpPr>
            <p:nvPr/>
          </p:nvSpPr>
          <p:spPr bwMode="auto">
            <a:xfrm>
              <a:off x="898525" y="5975351"/>
              <a:ext cx="147507" cy="319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75" name="Line 31"/>
            <p:cNvSpPr>
              <a:spLocks noChangeShapeType="1"/>
            </p:cNvSpPr>
            <p:nvPr/>
          </p:nvSpPr>
          <p:spPr bwMode="auto">
            <a:xfrm>
              <a:off x="1660525" y="584993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Rectangle 32"/>
            <p:cNvSpPr>
              <a:spLocks noChangeArrowheads="1"/>
            </p:cNvSpPr>
            <p:nvPr/>
          </p:nvSpPr>
          <p:spPr bwMode="auto">
            <a:xfrm>
              <a:off x="1474789" y="5975351"/>
              <a:ext cx="295015" cy="319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  <p:sp>
          <p:nvSpPr>
            <p:cNvPr id="77" name="Line 36"/>
            <p:cNvSpPr>
              <a:spLocks noChangeShapeType="1"/>
            </p:cNvSpPr>
            <p:nvPr/>
          </p:nvSpPr>
          <p:spPr bwMode="auto">
            <a:xfrm>
              <a:off x="2303463" y="584993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Rectangle 37"/>
            <p:cNvSpPr>
              <a:spLocks noChangeArrowheads="1"/>
            </p:cNvSpPr>
            <p:nvPr/>
          </p:nvSpPr>
          <p:spPr bwMode="auto">
            <a:xfrm>
              <a:off x="2119313" y="5975351"/>
              <a:ext cx="295015" cy="319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79" name="Line 41"/>
            <p:cNvSpPr>
              <a:spLocks noChangeShapeType="1"/>
            </p:cNvSpPr>
            <p:nvPr/>
          </p:nvSpPr>
          <p:spPr bwMode="auto">
            <a:xfrm>
              <a:off x="2947988" y="584993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42"/>
            <p:cNvSpPr>
              <a:spLocks noChangeArrowheads="1"/>
            </p:cNvSpPr>
            <p:nvPr/>
          </p:nvSpPr>
          <p:spPr bwMode="auto">
            <a:xfrm>
              <a:off x="2762251" y="5975351"/>
              <a:ext cx="295015" cy="319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</a:p>
          </p:txBody>
        </p:sp>
        <p:sp>
          <p:nvSpPr>
            <p:cNvPr id="81" name="Line 46"/>
            <p:cNvSpPr>
              <a:spLocks noChangeShapeType="1"/>
            </p:cNvSpPr>
            <p:nvPr/>
          </p:nvSpPr>
          <p:spPr bwMode="auto">
            <a:xfrm>
              <a:off x="3590925" y="584993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Rectangle 47"/>
            <p:cNvSpPr>
              <a:spLocks noChangeArrowheads="1"/>
            </p:cNvSpPr>
            <p:nvPr/>
          </p:nvSpPr>
          <p:spPr bwMode="auto">
            <a:xfrm>
              <a:off x="3406775" y="5975351"/>
              <a:ext cx="295015" cy="319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40</a:t>
              </a:r>
            </a:p>
          </p:txBody>
        </p:sp>
        <p:sp>
          <p:nvSpPr>
            <p:cNvPr id="83" name="Line 51"/>
            <p:cNvSpPr>
              <a:spLocks noChangeShapeType="1"/>
            </p:cNvSpPr>
            <p:nvPr/>
          </p:nvSpPr>
          <p:spPr bwMode="auto">
            <a:xfrm>
              <a:off x="4235450" y="584993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tangle 52"/>
            <p:cNvSpPr>
              <a:spLocks noChangeArrowheads="1"/>
            </p:cNvSpPr>
            <p:nvPr/>
          </p:nvSpPr>
          <p:spPr bwMode="auto">
            <a:xfrm>
              <a:off x="4049713" y="5975351"/>
              <a:ext cx="295015" cy="319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</p:txBody>
        </p:sp>
        <p:sp>
          <p:nvSpPr>
            <p:cNvPr id="85" name="Line 56"/>
            <p:cNvSpPr>
              <a:spLocks noChangeShapeType="1"/>
            </p:cNvSpPr>
            <p:nvPr/>
          </p:nvSpPr>
          <p:spPr bwMode="auto">
            <a:xfrm>
              <a:off x="4878388" y="584993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57"/>
            <p:cNvSpPr>
              <a:spLocks noChangeArrowheads="1"/>
            </p:cNvSpPr>
            <p:nvPr/>
          </p:nvSpPr>
          <p:spPr bwMode="auto">
            <a:xfrm>
              <a:off x="4692650" y="5975351"/>
              <a:ext cx="295015" cy="319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</a:p>
          </p:txBody>
        </p:sp>
        <p:sp>
          <p:nvSpPr>
            <p:cNvPr id="87" name="Line 61"/>
            <p:cNvSpPr>
              <a:spLocks noChangeShapeType="1"/>
            </p:cNvSpPr>
            <p:nvPr/>
          </p:nvSpPr>
          <p:spPr bwMode="auto">
            <a:xfrm>
              <a:off x="5521325" y="584993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Rectangle 62"/>
            <p:cNvSpPr>
              <a:spLocks noChangeArrowheads="1"/>
            </p:cNvSpPr>
            <p:nvPr/>
          </p:nvSpPr>
          <p:spPr bwMode="auto">
            <a:xfrm>
              <a:off x="5337175" y="5975351"/>
              <a:ext cx="295015" cy="319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</a:p>
          </p:txBody>
        </p:sp>
        <p:sp>
          <p:nvSpPr>
            <p:cNvPr id="89" name="Line 66"/>
            <p:cNvSpPr>
              <a:spLocks noChangeShapeType="1"/>
            </p:cNvSpPr>
            <p:nvPr/>
          </p:nvSpPr>
          <p:spPr bwMode="auto">
            <a:xfrm>
              <a:off x="6165850" y="584993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Rectangle 67"/>
            <p:cNvSpPr>
              <a:spLocks noChangeArrowheads="1"/>
            </p:cNvSpPr>
            <p:nvPr/>
          </p:nvSpPr>
          <p:spPr bwMode="auto">
            <a:xfrm>
              <a:off x="5980112" y="5975351"/>
              <a:ext cx="295015" cy="319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80</a:t>
              </a:r>
            </a:p>
          </p:txBody>
        </p:sp>
        <p:sp>
          <p:nvSpPr>
            <p:cNvPr id="91" name="Line 71"/>
            <p:cNvSpPr>
              <a:spLocks noChangeShapeType="1"/>
            </p:cNvSpPr>
            <p:nvPr/>
          </p:nvSpPr>
          <p:spPr bwMode="auto">
            <a:xfrm>
              <a:off x="6808788" y="584993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tangle 72"/>
            <p:cNvSpPr>
              <a:spLocks noChangeArrowheads="1"/>
            </p:cNvSpPr>
            <p:nvPr/>
          </p:nvSpPr>
          <p:spPr bwMode="auto">
            <a:xfrm>
              <a:off x="6624638" y="5975351"/>
              <a:ext cx="295015" cy="319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90</a:t>
              </a:r>
            </a:p>
          </p:txBody>
        </p:sp>
        <p:sp>
          <p:nvSpPr>
            <p:cNvPr id="93" name="Line 76"/>
            <p:cNvSpPr>
              <a:spLocks noChangeShapeType="1"/>
            </p:cNvSpPr>
            <p:nvPr/>
          </p:nvSpPr>
          <p:spPr bwMode="auto">
            <a:xfrm>
              <a:off x="7453313" y="5849938"/>
              <a:ext cx="0" cy="101600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Rectangle 77"/>
            <p:cNvSpPr>
              <a:spLocks noChangeArrowheads="1"/>
            </p:cNvSpPr>
            <p:nvPr/>
          </p:nvSpPr>
          <p:spPr bwMode="auto">
            <a:xfrm>
              <a:off x="7200900" y="5975351"/>
              <a:ext cx="442524" cy="319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</p:txBody>
        </p:sp>
        <p:sp>
          <p:nvSpPr>
            <p:cNvPr id="95" name="Rectangle 78"/>
            <p:cNvSpPr>
              <a:spLocks noChangeArrowheads="1"/>
            </p:cNvSpPr>
            <p:nvPr/>
          </p:nvSpPr>
          <p:spPr bwMode="auto">
            <a:xfrm>
              <a:off x="2805113" y="6215063"/>
              <a:ext cx="2743572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alt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Value (body height cm)</a:t>
              </a:r>
            </a:p>
          </p:txBody>
        </p:sp>
        <p:sp>
          <p:nvSpPr>
            <p:cNvPr id="96" name="Line 79"/>
            <p:cNvSpPr>
              <a:spLocks noChangeShapeType="1"/>
            </p:cNvSpPr>
            <p:nvPr/>
          </p:nvSpPr>
          <p:spPr bwMode="auto">
            <a:xfrm>
              <a:off x="1017588" y="5849938"/>
              <a:ext cx="64357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Freeform 80"/>
            <p:cNvSpPr>
              <a:spLocks/>
            </p:cNvSpPr>
            <p:nvPr/>
          </p:nvSpPr>
          <p:spPr bwMode="auto">
            <a:xfrm>
              <a:off x="1030288" y="1122363"/>
              <a:ext cx="6346825" cy="4724400"/>
            </a:xfrm>
            <a:custGeom>
              <a:avLst/>
              <a:gdLst>
                <a:gd name="T0" fmla="*/ 71824857 w 7996"/>
                <a:gd name="T1" fmla="*/ 2147483647 h 5952"/>
                <a:gd name="T2" fmla="*/ 152469862 w 7996"/>
                <a:gd name="T3" fmla="*/ 2147483647 h 5952"/>
                <a:gd name="T4" fmla="*/ 233114892 w 7996"/>
                <a:gd name="T5" fmla="*/ 2147483647 h 5952"/>
                <a:gd name="T6" fmla="*/ 314389316 w 7996"/>
                <a:gd name="T7" fmla="*/ 2147483647 h 5952"/>
                <a:gd name="T8" fmla="*/ 396294771 w 7996"/>
                <a:gd name="T9" fmla="*/ 2147483647 h 5952"/>
                <a:gd name="T10" fmla="*/ 476939851 w 7996"/>
                <a:gd name="T11" fmla="*/ 2147483647 h 5952"/>
                <a:gd name="T12" fmla="*/ 557584831 w 7996"/>
                <a:gd name="T13" fmla="*/ 2147483647 h 5952"/>
                <a:gd name="T14" fmla="*/ 638859255 w 7996"/>
                <a:gd name="T15" fmla="*/ 2147483647 h 5952"/>
                <a:gd name="T16" fmla="*/ 719505029 w 7996"/>
                <a:gd name="T17" fmla="*/ 2147483647 h 5952"/>
                <a:gd name="T18" fmla="*/ 801409690 w 7996"/>
                <a:gd name="T19" fmla="*/ 2147483647 h 5952"/>
                <a:gd name="T20" fmla="*/ 882054869 w 7996"/>
                <a:gd name="T21" fmla="*/ 2147483647 h 5952"/>
                <a:gd name="T22" fmla="*/ 963330087 w 7996"/>
                <a:gd name="T23" fmla="*/ 2147483647 h 5952"/>
                <a:gd name="T24" fmla="*/ 1043975067 w 7996"/>
                <a:gd name="T25" fmla="*/ 2147483647 h 5952"/>
                <a:gd name="T26" fmla="*/ 1124620047 w 7996"/>
                <a:gd name="T27" fmla="*/ 2147483647 h 5952"/>
                <a:gd name="T28" fmla="*/ 1206524708 w 7996"/>
                <a:gd name="T29" fmla="*/ 2147483647 h 5952"/>
                <a:gd name="T30" fmla="*/ 1287799926 w 7996"/>
                <a:gd name="T31" fmla="*/ 2147483647 h 5952"/>
                <a:gd name="T32" fmla="*/ 1368444906 w 7996"/>
                <a:gd name="T33" fmla="*/ 2147483647 h 5952"/>
                <a:gd name="T34" fmla="*/ 1449089887 w 7996"/>
                <a:gd name="T35" fmla="*/ 2147483647 h 5952"/>
                <a:gd name="T36" fmla="*/ 1530365104 w 7996"/>
                <a:gd name="T37" fmla="*/ 2147483647 h 5952"/>
                <a:gd name="T38" fmla="*/ 1612270559 w 7996"/>
                <a:gd name="T39" fmla="*/ 2147483647 h 5952"/>
                <a:gd name="T40" fmla="*/ 1692915143 w 7996"/>
                <a:gd name="T41" fmla="*/ 2056447619 h 5952"/>
                <a:gd name="T42" fmla="*/ 1774190360 w 7996"/>
                <a:gd name="T43" fmla="*/ 1794981692 h 5952"/>
                <a:gd name="T44" fmla="*/ 1854835341 w 7996"/>
                <a:gd name="T45" fmla="*/ 1525954902 h 5952"/>
                <a:gd name="T46" fmla="*/ 1935480321 w 7996"/>
                <a:gd name="T47" fmla="*/ 1255037798 h 5952"/>
                <a:gd name="T48" fmla="*/ 2017385776 w 7996"/>
                <a:gd name="T49" fmla="*/ 990421478 h 5952"/>
                <a:gd name="T50" fmla="*/ 2098659406 w 7996"/>
                <a:gd name="T51" fmla="*/ 741556130 h 5952"/>
                <a:gd name="T52" fmla="*/ 2147483647 w 7996"/>
                <a:gd name="T53" fmla="*/ 516632060 h 5952"/>
                <a:gd name="T54" fmla="*/ 2147483647 w 7996"/>
                <a:gd name="T55" fmla="*/ 323840468 h 5952"/>
                <a:gd name="T56" fmla="*/ 2147483647 w 7996"/>
                <a:gd name="T57" fmla="*/ 171370618 h 5952"/>
                <a:gd name="T58" fmla="*/ 2147483647 w 7996"/>
                <a:gd name="T59" fmla="*/ 64263591 h 5952"/>
                <a:gd name="T60" fmla="*/ 2147483647 w 7996"/>
                <a:gd name="T61" fmla="*/ 8820150 h 5952"/>
                <a:gd name="T62" fmla="*/ 2147483647 w 7996"/>
                <a:gd name="T63" fmla="*/ 5670550 h 5952"/>
                <a:gd name="T64" fmla="*/ 2147483647 w 7996"/>
                <a:gd name="T65" fmla="*/ 54813207 h 5952"/>
                <a:gd name="T66" fmla="*/ 2147483647 w 7996"/>
                <a:gd name="T67" fmla="*/ 155619449 h 5952"/>
                <a:gd name="T68" fmla="*/ 2147483647 w 7996"/>
                <a:gd name="T69" fmla="*/ 302418750 h 5952"/>
                <a:gd name="T70" fmla="*/ 2147483647 w 7996"/>
                <a:gd name="T71" fmla="*/ 490800269 h 5952"/>
                <a:gd name="T72" fmla="*/ 2147483647 w 7996"/>
                <a:gd name="T73" fmla="*/ 711944502 h 5952"/>
                <a:gd name="T74" fmla="*/ 2147483647 w 7996"/>
                <a:gd name="T75" fmla="*/ 958919138 h 5952"/>
                <a:gd name="T76" fmla="*/ 2147483647 w 7996"/>
                <a:gd name="T77" fmla="*/ 1221645540 h 5952"/>
                <a:gd name="T78" fmla="*/ 2147483647 w 7996"/>
                <a:gd name="T79" fmla="*/ 1491302170 h 5952"/>
                <a:gd name="T80" fmla="*/ 2147483647 w 7996"/>
                <a:gd name="T81" fmla="*/ 1760958403 h 5952"/>
                <a:gd name="T82" fmla="*/ 2147483647 w 7996"/>
                <a:gd name="T83" fmla="*/ 2024945279 h 5952"/>
                <a:gd name="T84" fmla="*/ 2147483647 w 7996"/>
                <a:gd name="T85" fmla="*/ 2147483647 h 5952"/>
                <a:gd name="T86" fmla="*/ 2147483647 w 7996"/>
                <a:gd name="T87" fmla="*/ 2147483647 h 5952"/>
                <a:gd name="T88" fmla="*/ 2147483647 w 7996"/>
                <a:gd name="T89" fmla="*/ 2147483647 h 5952"/>
                <a:gd name="T90" fmla="*/ 2147483647 w 7996"/>
                <a:gd name="T91" fmla="*/ 2147483647 h 5952"/>
                <a:gd name="T92" fmla="*/ 2147483647 w 7996"/>
                <a:gd name="T93" fmla="*/ 2147483647 h 5952"/>
                <a:gd name="T94" fmla="*/ 2147483647 w 7996"/>
                <a:gd name="T95" fmla="*/ 2147483647 h 5952"/>
                <a:gd name="T96" fmla="*/ 2147483647 w 7996"/>
                <a:gd name="T97" fmla="*/ 2147483647 h 5952"/>
                <a:gd name="T98" fmla="*/ 2147483647 w 7996"/>
                <a:gd name="T99" fmla="*/ 2147483647 h 5952"/>
                <a:gd name="T100" fmla="*/ 2147483647 w 7996"/>
                <a:gd name="T101" fmla="*/ 2147483647 h 5952"/>
                <a:gd name="T102" fmla="*/ 2147483647 w 7996"/>
                <a:gd name="T103" fmla="*/ 2147483647 h 5952"/>
                <a:gd name="T104" fmla="*/ 2147483647 w 7996"/>
                <a:gd name="T105" fmla="*/ 2147483647 h 5952"/>
                <a:gd name="T106" fmla="*/ 2147483647 w 7996"/>
                <a:gd name="T107" fmla="*/ 2147483647 h 5952"/>
                <a:gd name="T108" fmla="*/ 2147483647 w 7996"/>
                <a:gd name="T109" fmla="*/ 2147483647 h 5952"/>
                <a:gd name="T110" fmla="*/ 2147483647 w 7996"/>
                <a:gd name="T111" fmla="*/ 2147483647 h 5952"/>
                <a:gd name="T112" fmla="*/ 2147483647 w 7996"/>
                <a:gd name="T113" fmla="*/ 2147483647 h 5952"/>
                <a:gd name="T114" fmla="*/ 2147483647 w 7996"/>
                <a:gd name="T115" fmla="*/ 2147483647 h 5952"/>
                <a:gd name="T116" fmla="*/ 2147483647 w 7996"/>
                <a:gd name="T117" fmla="*/ 2147483647 h 5952"/>
                <a:gd name="T118" fmla="*/ 2147483647 w 7996"/>
                <a:gd name="T119" fmla="*/ 2147483647 h 5952"/>
                <a:gd name="T120" fmla="*/ 2147483647 w 7996"/>
                <a:gd name="T121" fmla="*/ 2147483647 h 5952"/>
                <a:gd name="T122" fmla="*/ 2147483647 w 7996"/>
                <a:gd name="T123" fmla="*/ 2147483647 h 595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996"/>
                <a:gd name="T187" fmla="*/ 0 h 5952"/>
                <a:gd name="T188" fmla="*/ 7996 w 7996"/>
                <a:gd name="T189" fmla="*/ 5952 h 595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996" h="5952">
                  <a:moveTo>
                    <a:pt x="0" y="5952"/>
                  </a:moveTo>
                  <a:lnTo>
                    <a:pt x="17" y="5952"/>
                  </a:lnTo>
                  <a:lnTo>
                    <a:pt x="32" y="5952"/>
                  </a:lnTo>
                  <a:lnTo>
                    <a:pt x="48" y="5952"/>
                  </a:lnTo>
                  <a:lnTo>
                    <a:pt x="65" y="5950"/>
                  </a:lnTo>
                  <a:lnTo>
                    <a:pt x="80" y="5950"/>
                  </a:lnTo>
                  <a:lnTo>
                    <a:pt x="97" y="5950"/>
                  </a:lnTo>
                  <a:lnTo>
                    <a:pt x="114" y="5950"/>
                  </a:lnTo>
                  <a:lnTo>
                    <a:pt x="129" y="5949"/>
                  </a:lnTo>
                  <a:lnTo>
                    <a:pt x="145" y="5949"/>
                  </a:lnTo>
                  <a:lnTo>
                    <a:pt x="162" y="5949"/>
                  </a:lnTo>
                  <a:lnTo>
                    <a:pt x="177" y="5949"/>
                  </a:lnTo>
                  <a:lnTo>
                    <a:pt x="194" y="5947"/>
                  </a:lnTo>
                  <a:lnTo>
                    <a:pt x="210" y="5947"/>
                  </a:lnTo>
                  <a:lnTo>
                    <a:pt x="225" y="5947"/>
                  </a:lnTo>
                  <a:lnTo>
                    <a:pt x="242" y="5945"/>
                  </a:lnTo>
                  <a:lnTo>
                    <a:pt x="259" y="5945"/>
                  </a:lnTo>
                  <a:lnTo>
                    <a:pt x="274" y="5944"/>
                  </a:lnTo>
                  <a:lnTo>
                    <a:pt x="290" y="5944"/>
                  </a:lnTo>
                  <a:lnTo>
                    <a:pt x="307" y="5944"/>
                  </a:lnTo>
                  <a:lnTo>
                    <a:pt x="322" y="5942"/>
                  </a:lnTo>
                  <a:lnTo>
                    <a:pt x="339" y="5942"/>
                  </a:lnTo>
                  <a:lnTo>
                    <a:pt x="354" y="5940"/>
                  </a:lnTo>
                  <a:lnTo>
                    <a:pt x="370" y="5940"/>
                  </a:lnTo>
                  <a:lnTo>
                    <a:pt x="387" y="5939"/>
                  </a:lnTo>
                  <a:lnTo>
                    <a:pt x="402" y="5937"/>
                  </a:lnTo>
                  <a:lnTo>
                    <a:pt x="419" y="5937"/>
                  </a:lnTo>
                  <a:lnTo>
                    <a:pt x="435" y="5935"/>
                  </a:lnTo>
                  <a:lnTo>
                    <a:pt x="450" y="5934"/>
                  </a:lnTo>
                  <a:lnTo>
                    <a:pt x="467" y="5934"/>
                  </a:lnTo>
                  <a:lnTo>
                    <a:pt x="484" y="5932"/>
                  </a:lnTo>
                  <a:lnTo>
                    <a:pt x="499" y="5930"/>
                  </a:lnTo>
                  <a:lnTo>
                    <a:pt x="515" y="5929"/>
                  </a:lnTo>
                  <a:lnTo>
                    <a:pt x="532" y="5929"/>
                  </a:lnTo>
                  <a:lnTo>
                    <a:pt x="547" y="5927"/>
                  </a:lnTo>
                  <a:lnTo>
                    <a:pt x="564" y="5925"/>
                  </a:lnTo>
                  <a:lnTo>
                    <a:pt x="580" y="5924"/>
                  </a:lnTo>
                  <a:lnTo>
                    <a:pt x="595" y="5922"/>
                  </a:lnTo>
                  <a:lnTo>
                    <a:pt x="612" y="5920"/>
                  </a:lnTo>
                  <a:lnTo>
                    <a:pt x="629" y="5919"/>
                  </a:lnTo>
                  <a:lnTo>
                    <a:pt x="644" y="5917"/>
                  </a:lnTo>
                  <a:lnTo>
                    <a:pt x="660" y="5914"/>
                  </a:lnTo>
                  <a:lnTo>
                    <a:pt x="675" y="5912"/>
                  </a:lnTo>
                  <a:lnTo>
                    <a:pt x="692" y="5910"/>
                  </a:lnTo>
                  <a:lnTo>
                    <a:pt x="709" y="5907"/>
                  </a:lnTo>
                  <a:lnTo>
                    <a:pt x="724" y="5905"/>
                  </a:lnTo>
                  <a:lnTo>
                    <a:pt x="740" y="5904"/>
                  </a:lnTo>
                  <a:lnTo>
                    <a:pt x="757" y="5900"/>
                  </a:lnTo>
                  <a:lnTo>
                    <a:pt x="772" y="5897"/>
                  </a:lnTo>
                  <a:lnTo>
                    <a:pt x="789" y="5895"/>
                  </a:lnTo>
                  <a:lnTo>
                    <a:pt x="805" y="5892"/>
                  </a:lnTo>
                  <a:lnTo>
                    <a:pt x="820" y="5889"/>
                  </a:lnTo>
                  <a:lnTo>
                    <a:pt x="837" y="5885"/>
                  </a:lnTo>
                  <a:lnTo>
                    <a:pt x="854" y="5884"/>
                  </a:lnTo>
                  <a:lnTo>
                    <a:pt x="869" y="5880"/>
                  </a:lnTo>
                  <a:lnTo>
                    <a:pt x="885" y="5875"/>
                  </a:lnTo>
                  <a:lnTo>
                    <a:pt x="902" y="5872"/>
                  </a:lnTo>
                  <a:lnTo>
                    <a:pt x="917" y="5869"/>
                  </a:lnTo>
                  <a:lnTo>
                    <a:pt x="934" y="5865"/>
                  </a:lnTo>
                  <a:lnTo>
                    <a:pt x="950" y="5860"/>
                  </a:lnTo>
                  <a:lnTo>
                    <a:pt x="965" y="5857"/>
                  </a:lnTo>
                  <a:lnTo>
                    <a:pt x="982" y="5852"/>
                  </a:lnTo>
                  <a:lnTo>
                    <a:pt x="999" y="5847"/>
                  </a:lnTo>
                  <a:lnTo>
                    <a:pt x="1014" y="5842"/>
                  </a:lnTo>
                  <a:lnTo>
                    <a:pt x="1030" y="5839"/>
                  </a:lnTo>
                  <a:lnTo>
                    <a:pt x="1045" y="5832"/>
                  </a:lnTo>
                  <a:lnTo>
                    <a:pt x="1062" y="5827"/>
                  </a:lnTo>
                  <a:lnTo>
                    <a:pt x="1079" y="5822"/>
                  </a:lnTo>
                  <a:lnTo>
                    <a:pt x="1094" y="5817"/>
                  </a:lnTo>
                  <a:lnTo>
                    <a:pt x="1110" y="5810"/>
                  </a:lnTo>
                  <a:lnTo>
                    <a:pt x="1127" y="5804"/>
                  </a:lnTo>
                  <a:lnTo>
                    <a:pt x="1142" y="5799"/>
                  </a:lnTo>
                  <a:lnTo>
                    <a:pt x="1159" y="5792"/>
                  </a:lnTo>
                  <a:lnTo>
                    <a:pt x="1175" y="5785"/>
                  </a:lnTo>
                  <a:lnTo>
                    <a:pt x="1190" y="5779"/>
                  </a:lnTo>
                  <a:lnTo>
                    <a:pt x="1207" y="5770"/>
                  </a:lnTo>
                  <a:lnTo>
                    <a:pt x="1224" y="5764"/>
                  </a:lnTo>
                  <a:lnTo>
                    <a:pt x="1239" y="5755"/>
                  </a:lnTo>
                  <a:lnTo>
                    <a:pt x="1255" y="5747"/>
                  </a:lnTo>
                  <a:lnTo>
                    <a:pt x="1272" y="5739"/>
                  </a:lnTo>
                  <a:lnTo>
                    <a:pt x="1287" y="5730"/>
                  </a:lnTo>
                  <a:lnTo>
                    <a:pt x="1304" y="5722"/>
                  </a:lnTo>
                  <a:lnTo>
                    <a:pt x="1320" y="5714"/>
                  </a:lnTo>
                  <a:lnTo>
                    <a:pt x="1335" y="5704"/>
                  </a:lnTo>
                  <a:lnTo>
                    <a:pt x="1352" y="5694"/>
                  </a:lnTo>
                  <a:lnTo>
                    <a:pt x="1367" y="5684"/>
                  </a:lnTo>
                  <a:lnTo>
                    <a:pt x="1384" y="5674"/>
                  </a:lnTo>
                  <a:lnTo>
                    <a:pt x="1400" y="5664"/>
                  </a:lnTo>
                  <a:lnTo>
                    <a:pt x="1415" y="5652"/>
                  </a:lnTo>
                  <a:lnTo>
                    <a:pt x="1432" y="5640"/>
                  </a:lnTo>
                  <a:lnTo>
                    <a:pt x="1449" y="5629"/>
                  </a:lnTo>
                  <a:lnTo>
                    <a:pt x="1464" y="5617"/>
                  </a:lnTo>
                  <a:lnTo>
                    <a:pt x="1480" y="5605"/>
                  </a:lnTo>
                  <a:lnTo>
                    <a:pt x="1497" y="5592"/>
                  </a:lnTo>
                  <a:lnTo>
                    <a:pt x="1512" y="5579"/>
                  </a:lnTo>
                  <a:lnTo>
                    <a:pt x="1529" y="5565"/>
                  </a:lnTo>
                  <a:lnTo>
                    <a:pt x="1545" y="5552"/>
                  </a:lnTo>
                  <a:lnTo>
                    <a:pt x="1560" y="5539"/>
                  </a:lnTo>
                  <a:lnTo>
                    <a:pt x="1577" y="5524"/>
                  </a:lnTo>
                  <a:lnTo>
                    <a:pt x="1594" y="5509"/>
                  </a:lnTo>
                  <a:lnTo>
                    <a:pt x="1609" y="5494"/>
                  </a:lnTo>
                  <a:lnTo>
                    <a:pt x="1625" y="5477"/>
                  </a:lnTo>
                  <a:lnTo>
                    <a:pt x="1642" y="5460"/>
                  </a:lnTo>
                  <a:lnTo>
                    <a:pt x="1657" y="5444"/>
                  </a:lnTo>
                  <a:lnTo>
                    <a:pt x="1674" y="5427"/>
                  </a:lnTo>
                  <a:lnTo>
                    <a:pt x="1689" y="5409"/>
                  </a:lnTo>
                  <a:lnTo>
                    <a:pt x="1705" y="5392"/>
                  </a:lnTo>
                  <a:lnTo>
                    <a:pt x="1722" y="5372"/>
                  </a:lnTo>
                  <a:lnTo>
                    <a:pt x="1737" y="5354"/>
                  </a:lnTo>
                  <a:lnTo>
                    <a:pt x="1754" y="5334"/>
                  </a:lnTo>
                  <a:lnTo>
                    <a:pt x="1770" y="5314"/>
                  </a:lnTo>
                  <a:lnTo>
                    <a:pt x="1785" y="5294"/>
                  </a:lnTo>
                  <a:lnTo>
                    <a:pt x="1802" y="5272"/>
                  </a:lnTo>
                  <a:lnTo>
                    <a:pt x="1819" y="5252"/>
                  </a:lnTo>
                  <a:lnTo>
                    <a:pt x="1834" y="5229"/>
                  </a:lnTo>
                  <a:lnTo>
                    <a:pt x="1850" y="5207"/>
                  </a:lnTo>
                  <a:lnTo>
                    <a:pt x="1867" y="5184"/>
                  </a:lnTo>
                  <a:lnTo>
                    <a:pt x="1882" y="5160"/>
                  </a:lnTo>
                  <a:lnTo>
                    <a:pt x="1899" y="5135"/>
                  </a:lnTo>
                  <a:lnTo>
                    <a:pt x="1915" y="5112"/>
                  </a:lnTo>
                  <a:lnTo>
                    <a:pt x="1930" y="5085"/>
                  </a:lnTo>
                  <a:lnTo>
                    <a:pt x="1947" y="5060"/>
                  </a:lnTo>
                  <a:lnTo>
                    <a:pt x="1964" y="5034"/>
                  </a:lnTo>
                  <a:lnTo>
                    <a:pt x="1979" y="5007"/>
                  </a:lnTo>
                  <a:lnTo>
                    <a:pt x="1995" y="4980"/>
                  </a:lnTo>
                  <a:lnTo>
                    <a:pt x="2012" y="4952"/>
                  </a:lnTo>
                  <a:lnTo>
                    <a:pt x="2027" y="4924"/>
                  </a:lnTo>
                  <a:lnTo>
                    <a:pt x="2044" y="4894"/>
                  </a:lnTo>
                  <a:lnTo>
                    <a:pt x="2059" y="4864"/>
                  </a:lnTo>
                  <a:lnTo>
                    <a:pt x="2075" y="4834"/>
                  </a:lnTo>
                  <a:lnTo>
                    <a:pt x="2092" y="4804"/>
                  </a:lnTo>
                  <a:lnTo>
                    <a:pt x="2107" y="4772"/>
                  </a:lnTo>
                  <a:lnTo>
                    <a:pt x="2124" y="4739"/>
                  </a:lnTo>
                  <a:lnTo>
                    <a:pt x="2140" y="4707"/>
                  </a:lnTo>
                  <a:lnTo>
                    <a:pt x="2155" y="4674"/>
                  </a:lnTo>
                  <a:lnTo>
                    <a:pt x="2172" y="4640"/>
                  </a:lnTo>
                  <a:lnTo>
                    <a:pt x="2189" y="4605"/>
                  </a:lnTo>
                  <a:lnTo>
                    <a:pt x="2204" y="4570"/>
                  </a:lnTo>
                  <a:lnTo>
                    <a:pt x="2220" y="4535"/>
                  </a:lnTo>
                  <a:lnTo>
                    <a:pt x="2237" y="4499"/>
                  </a:lnTo>
                  <a:lnTo>
                    <a:pt x="2252" y="4462"/>
                  </a:lnTo>
                  <a:lnTo>
                    <a:pt x="2269" y="4424"/>
                  </a:lnTo>
                  <a:lnTo>
                    <a:pt x="2285" y="4387"/>
                  </a:lnTo>
                  <a:lnTo>
                    <a:pt x="2300" y="4347"/>
                  </a:lnTo>
                  <a:lnTo>
                    <a:pt x="2317" y="4309"/>
                  </a:lnTo>
                  <a:lnTo>
                    <a:pt x="2334" y="4269"/>
                  </a:lnTo>
                  <a:lnTo>
                    <a:pt x="2349" y="4229"/>
                  </a:lnTo>
                  <a:lnTo>
                    <a:pt x="2365" y="4189"/>
                  </a:lnTo>
                  <a:lnTo>
                    <a:pt x="2380" y="4147"/>
                  </a:lnTo>
                  <a:lnTo>
                    <a:pt x="2397" y="4105"/>
                  </a:lnTo>
                  <a:lnTo>
                    <a:pt x="2414" y="4062"/>
                  </a:lnTo>
                  <a:lnTo>
                    <a:pt x="2429" y="4019"/>
                  </a:lnTo>
                  <a:lnTo>
                    <a:pt x="2445" y="3975"/>
                  </a:lnTo>
                  <a:lnTo>
                    <a:pt x="2462" y="3932"/>
                  </a:lnTo>
                  <a:lnTo>
                    <a:pt x="2477" y="3887"/>
                  </a:lnTo>
                  <a:lnTo>
                    <a:pt x="2494" y="3842"/>
                  </a:lnTo>
                  <a:lnTo>
                    <a:pt x="2510" y="3795"/>
                  </a:lnTo>
                  <a:lnTo>
                    <a:pt x="2525" y="3750"/>
                  </a:lnTo>
                  <a:lnTo>
                    <a:pt x="2542" y="3704"/>
                  </a:lnTo>
                  <a:lnTo>
                    <a:pt x="2559" y="3655"/>
                  </a:lnTo>
                  <a:lnTo>
                    <a:pt x="2574" y="3609"/>
                  </a:lnTo>
                  <a:lnTo>
                    <a:pt x="2590" y="3560"/>
                  </a:lnTo>
                  <a:lnTo>
                    <a:pt x="2607" y="3512"/>
                  </a:lnTo>
                  <a:lnTo>
                    <a:pt x="2622" y="3464"/>
                  </a:lnTo>
                  <a:lnTo>
                    <a:pt x="2639" y="3414"/>
                  </a:lnTo>
                  <a:lnTo>
                    <a:pt x="2655" y="3364"/>
                  </a:lnTo>
                  <a:lnTo>
                    <a:pt x="2670" y="3314"/>
                  </a:lnTo>
                  <a:lnTo>
                    <a:pt x="2687" y="3264"/>
                  </a:lnTo>
                  <a:lnTo>
                    <a:pt x="2702" y="3214"/>
                  </a:lnTo>
                  <a:lnTo>
                    <a:pt x="2719" y="3162"/>
                  </a:lnTo>
                  <a:lnTo>
                    <a:pt x="2735" y="3110"/>
                  </a:lnTo>
                  <a:lnTo>
                    <a:pt x="2750" y="3059"/>
                  </a:lnTo>
                  <a:lnTo>
                    <a:pt x="2767" y="3007"/>
                  </a:lnTo>
                  <a:lnTo>
                    <a:pt x="2784" y="2954"/>
                  </a:lnTo>
                  <a:lnTo>
                    <a:pt x="2799" y="2902"/>
                  </a:lnTo>
                  <a:lnTo>
                    <a:pt x="2816" y="2849"/>
                  </a:lnTo>
                  <a:lnTo>
                    <a:pt x="2832" y="2795"/>
                  </a:lnTo>
                  <a:lnTo>
                    <a:pt x="2847" y="2744"/>
                  </a:lnTo>
                  <a:lnTo>
                    <a:pt x="2864" y="2690"/>
                  </a:lnTo>
                  <a:lnTo>
                    <a:pt x="2881" y="2637"/>
                  </a:lnTo>
                  <a:lnTo>
                    <a:pt x="2896" y="2582"/>
                  </a:lnTo>
                  <a:lnTo>
                    <a:pt x="2912" y="2529"/>
                  </a:lnTo>
                  <a:lnTo>
                    <a:pt x="2929" y="2475"/>
                  </a:lnTo>
                  <a:lnTo>
                    <a:pt x="2944" y="2422"/>
                  </a:lnTo>
                  <a:lnTo>
                    <a:pt x="2961" y="2367"/>
                  </a:lnTo>
                  <a:lnTo>
                    <a:pt x="2977" y="2314"/>
                  </a:lnTo>
                  <a:lnTo>
                    <a:pt x="2992" y="2260"/>
                  </a:lnTo>
                  <a:lnTo>
                    <a:pt x="3009" y="2205"/>
                  </a:lnTo>
                  <a:lnTo>
                    <a:pt x="3026" y="2152"/>
                  </a:lnTo>
                  <a:lnTo>
                    <a:pt x="3041" y="2099"/>
                  </a:lnTo>
                  <a:lnTo>
                    <a:pt x="3057" y="2045"/>
                  </a:lnTo>
                  <a:lnTo>
                    <a:pt x="3072" y="1992"/>
                  </a:lnTo>
                  <a:lnTo>
                    <a:pt x="3089" y="1939"/>
                  </a:lnTo>
                  <a:lnTo>
                    <a:pt x="3106" y="1885"/>
                  </a:lnTo>
                  <a:lnTo>
                    <a:pt x="3121" y="1832"/>
                  </a:lnTo>
                  <a:lnTo>
                    <a:pt x="3137" y="1780"/>
                  </a:lnTo>
                  <a:lnTo>
                    <a:pt x="3154" y="1727"/>
                  </a:lnTo>
                  <a:lnTo>
                    <a:pt x="3169" y="1675"/>
                  </a:lnTo>
                  <a:lnTo>
                    <a:pt x="3186" y="1624"/>
                  </a:lnTo>
                  <a:lnTo>
                    <a:pt x="3202" y="1572"/>
                  </a:lnTo>
                  <a:lnTo>
                    <a:pt x="3217" y="1522"/>
                  </a:lnTo>
                  <a:lnTo>
                    <a:pt x="3234" y="1470"/>
                  </a:lnTo>
                  <a:lnTo>
                    <a:pt x="3251" y="1420"/>
                  </a:lnTo>
                  <a:lnTo>
                    <a:pt x="3266" y="1370"/>
                  </a:lnTo>
                  <a:lnTo>
                    <a:pt x="3282" y="1322"/>
                  </a:lnTo>
                  <a:lnTo>
                    <a:pt x="3299" y="1272"/>
                  </a:lnTo>
                  <a:lnTo>
                    <a:pt x="3314" y="1225"/>
                  </a:lnTo>
                  <a:lnTo>
                    <a:pt x="3331" y="1177"/>
                  </a:lnTo>
                  <a:lnTo>
                    <a:pt x="3347" y="1130"/>
                  </a:lnTo>
                  <a:lnTo>
                    <a:pt x="3362" y="1084"/>
                  </a:lnTo>
                  <a:lnTo>
                    <a:pt x="3379" y="1039"/>
                  </a:lnTo>
                  <a:lnTo>
                    <a:pt x="3394" y="994"/>
                  </a:lnTo>
                  <a:lnTo>
                    <a:pt x="3411" y="949"/>
                  </a:lnTo>
                  <a:lnTo>
                    <a:pt x="3427" y="905"/>
                  </a:lnTo>
                  <a:lnTo>
                    <a:pt x="3442" y="862"/>
                  </a:lnTo>
                  <a:lnTo>
                    <a:pt x="3459" y="820"/>
                  </a:lnTo>
                  <a:lnTo>
                    <a:pt x="3476" y="779"/>
                  </a:lnTo>
                  <a:lnTo>
                    <a:pt x="3491" y="739"/>
                  </a:lnTo>
                  <a:lnTo>
                    <a:pt x="3507" y="699"/>
                  </a:lnTo>
                  <a:lnTo>
                    <a:pt x="3524" y="660"/>
                  </a:lnTo>
                  <a:lnTo>
                    <a:pt x="3539" y="622"/>
                  </a:lnTo>
                  <a:lnTo>
                    <a:pt x="3556" y="585"/>
                  </a:lnTo>
                  <a:lnTo>
                    <a:pt x="3572" y="549"/>
                  </a:lnTo>
                  <a:lnTo>
                    <a:pt x="3587" y="514"/>
                  </a:lnTo>
                  <a:lnTo>
                    <a:pt x="3604" y="480"/>
                  </a:lnTo>
                  <a:lnTo>
                    <a:pt x="3621" y="447"/>
                  </a:lnTo>
                  <a:lnTo>
                    <a:pt x="3636" y="415"/>
                  </a:lnTo>
                  <a:lnTo>
                    <a:pt x="3652" y="385"/>
                  </a:lnTo>
                  <a:lnTo>
                    <a:pt x="3669" y="355"/>
                  </a:lnTo>
                  <a:lnTo>
                    <a:pt x="3684" y="325"/>
                  </a:lnTo>
                  <a:lnTo>
                    <a:pt x="3701" y="299"/>
                  </a:lnTo>
                  <a:lnTo>
                    <a:pt x="3716" y="272"/>
                  </a:lnTo>
                  <a:lnTo>
                    <a:pt x="3732" y="247"/>
                  </a:lnTo>
                  <a:lnTo>
                    <a:pt x="3749" y="222"/>
                  </a:lnTo>
                  <a:lnTo>
                    <a:pt x="3764" y="199"/>
                  </a:lnTo>
                  <a:lnTo>
                    <a:pt x="3781" y="177"/>
                  </a:lnTo>
                  <a:lnTo>
                    <a:pt x="3797" y="157"/>
                  </a:lnTo>
                  <a:lnTo>
                    <a:pt x="3812" y="137"/>
                  </a:lnTo>
                  <a:lnTo>
                    <a:pt x="3829" y="119"/>
                  </a:lnTo>
                  <a:lnTo>
                    <a:pt x="3846" y="102"/>
                  </a:lnTo>
                  <a:lnTo>
                    <a:pt x="3861" y="87"/>
                  </a:lnTo>
                  <a:lnTo>
                    <a:pt x="3877" y="72"/>
                  </a:lnTo>
                  <a:lnTo>
                    <a:pt x="3894" y="59"/>
                  </a:lnTo>
                  <a:lnTo>
                    <a:pt x="3909" y="47"/>
                  </a:lnTo>
                  <a:lnTo>
                    <a:pt x="3926" y="37"/>
                  </a:lnTo>
                  <a:lnTo>
                    <a:pt x="3942" y="29"/>
                  </a:lnTo>
                  <a:lnTo>
                    <a:pt x="3957" y="20"/>
                  </a:lnTo>
                  <a:lnTo>
                    <a:pt x="3974" y="14"/>
                  </a:lnTo>
                  <a:lnTo>
                    <a:pt x="3991" y="9"/>
                  </a:lnTo>
                  <a:lnTo>
                    <a:pt x="4006" y="4"/>
                  </a:lnTo>
                  <a:lnTo>
                    <a:pt x="4022" y="2"/>
                  </a:lnTo>
                  <a:lnTo>
                    <a:pt x="4039" y="0"/>
                  </a:lnTo>
                  <a:lnTo>
                    <a:pt x="4054" y="0"/>
                  </a:lnTo>
                  <a:lnTo>
                    <a:pt x="4071" y="2"/>
                  </a:lnTo>
                  <a:lnTo>
                    <a:pt x="4086" y="4"/>
                  </a:lnTo>
                  <a:lnTo>
                    <a:pt x="4102" y="9"/>
                  </a:lnTo>
                  <a:lnTo>
                    <a:pt x="4119" y="14"/>
                  </a:lnTo>
                  <a:lnTo>
                    <a:pt x="4134" y="20"/>
                  </a:lnTo>
                  <a:lnTo>
                    <a:pt x="4151" y="29"/>
                  </a:lnTo>
                  <a:lnTo>
                    <a:pt x="4167" y="37"/>
                  </a:lnTo>
                  <a:lnTo>
                    <a:pt x="4182" y="47"/>
                  </a:lnTo>
                  <a:lnTo>
                    <a:pt x="4199" y="59"/>
                  </a:lnTo>
                  <a:lnTo>
                    <a:pt x="4216" y="72"/>
                  </a:lnTo>
                  <a:lnTo>
                    <a:pt x="4231" y="87"/>
                  </a:lnTo>
                  <a:lnTo>
                    <a:pt x="4247" y="102"/>
                  </a:lnTo>
                  <a:lnTo>
                    <a:pt x="4264" y="119"/>
                  </a:lnTo>
                  <a:lnTo>
                    <a:pt x="4279" y="137"/>
                  </a:lnTo>
                  <a:lnTo>
                    <a:pt x="4296" y="157"/>
                  </a:lnTo>
                  <a:lnTo>
                    <a:pt x="4312" y="177"/>
                  </a:lnTo>
                  <a:lnTo>
                    <a:pt x="4327" y="199"/>
                  </a:lnTo>
                  <a:lnTo>
                    <a:pt x="4344" y="222"/>
                  </a:lnTo>
                  <a:lnTo>
                    <a:pt x="4361" y="247"/>
                  </a:lnTo>
                  <a:lnTo>
                    <a:pt x="4376" y="272"/>
                  </a:lnTo>
                  <a:lnTo>
                    <a:pt x="4392" y="299"/>
                  </a:lnTo>
                  <a:lnTo>
                    <a:pt x="4407" y="325"/>
                  </a:lnTo>
                  <a:lnTo>
                    <a:pt x="4424" y="355"/>
                  </a:lnTo>
                  <a:lnTo>
                    <a:pt x="4441" y="385"/>
                  </a:lnTo>
                  <a:lnTo>
                    <a:pt x="4456" y="415"/>
                  </a:lnTo>
                  <a:lnTo>
                    <a:pt x="4472" y="447"/>
                  </a:lnTo>
                  <a:lnTo>
                    <a:pt x="4489" y="480"/>
                  </a:lnTo>
                  <a:lnTo>
                    <a:pt x="4504" y="514"/>
                  </a:lnTo>
                  <a:lnTo>
                    <a:pt x="4521" y="549"/>
                  </a:lnTo>
                  <a:lnTo>
                    <a:pt x="4537" y="585"/>
                  </a:lnTo>
                  <a:lnTo>
                    <a:pt x="4552" y="622"/>
                  </a:lnTo>
                  <a:lnTo>
                    <a:pt x="4569" y="660"/>
                  </a:lnTo>
                  <a:lnTo>
                    <a:pt x="4586" y="699"/>
                  </a:lnTo>
                  <a:lnTo>
                    <a:pt x="4601" y="739"/>
                  </a:lnTo>
                  <a:lnTo>
                    <a:pt x="4617" y="779"/>
                  </a:lnTo>
                  <a:lnTo>
                    <a:pt x="4634" y="820"/>
                  </a:lnTo>
                  <a:lnTo>
                    <a:pt x="4649" y="862"/>
                  </a:lnTo>
                  <a:lnTo>
                    <a:pt x="4666" y="905"/>
                  </a:lnTo>
                  <a:lnTo>
                    <a:pt x="4682" y="949"/>
                  </a:lnTo>
                  <a:lnTo>
                    <a:pt x="4697" y="994"/>
                  </a:lnTo>
                  <a:lnTo>
                    <a:pt x="4714" y="1039"/>
                  </a:lnTo>
                  <a:lnTo>
                    <a:pt x="4729" y="1084"/>
                  </a:lnTo>
                  <a:lnTo>
                    <a:pt x="4746" y="1130"/>
                  </a:lnTo>
                  <a:lnTo>
                    <a:pt x="4762" y="1177"/>
                  </a:lnTo>
                  <a:lnTo>
                    <a:pt x="4777" y="1225"/>
                  </a:lnTo>
                  <a:lnTo>
                    <a:pt x="4794" y="1272"/>
                  </a:lnTo>
                  <a:lnTo>
                    <a:pt x="4811" y="1322"/>
                  </a:lnTo>
                  <a:lnTo>
                    <a:pt x="4826" y="1370"/>
                  </a:lnTo>
                  <a:lnTo>
                    <a:pt x="4842" y="1420"/>
                  </a:lnTo>
                  <a:lnTo>
                    <a:pt x="4859" y="1470"/>
                  </a:lnTo>
                  <a:lnTo>
                    <a:pt x="4874" y="1522"/>
                  </a:lnTo>
                  <a:lnTo>
                    <a:pt x="4891" y="1572"/>
                  </a:lnTo>
                  <a:lnTo>
                    <a:pt x="4907" y="1624"/>
                  </a:lnTo>
                  <a:lnTo>
                    <a:pt x="4922" y="1675"/>
                  </a:lnTo>
                  <a:lnTo>
                    <a:pt x="4939" y="1727"/>
                  </a:lnTo>
                  <a:lnTo>
                    <a:pt x="4956" y="1780"/>
                  </a:lnTo>
                  <a:lnTo>
                    <a:pt x="4971" y="1832"/>
                  </a:lnTo>
                  <a:lnTo>
                    <a:pt x="4987" y="1885"/>
                  </a:lnTo>
                  <a:lnTo>
                    <a:pt x="5004" y="1939"/>
                  </a:lnTo>
                  <a:lnTo>
                    <a:pt x="5019" y="1992"/>
                  </a:lnTo>
                  <a:lnTo>
                    <a:pt x="5036" y="2045"/>
                  </a:lnTo>
                  <a:lnTo>
                    <a:pt x="5052" y="2099"/>
                  </a:lnTo>
                  <a:lnTo>
                    <a:pt x="5067" y="2152"/>
                  </a:lnTo>
                  <a:lnTo>
                    <a:pt x="5084" y="2205"/>
                  </a:lnTo>
                  <a:lnTo>
                    <a:pt x="5099" y="2260"/>
                  </a:lnTo>
                  <a:lnTo>
                    <a:pt x="5116" y="2314"/>
                  </a:lnTo>
                  <a:lnTo>
                    <a:pt x="5132" y="2367"/>
                  </a:lnTo>
                  <a:lnTo>
                    <a:pt x="5147" y="2422"/>
                  </a:lnTo>
                  <a:lnTo>
                    <a:pt x="5164" y="2475"/>
                  </a:lnTo>
                  <a:lnTo>
                    <a:pt x="5181" y="2529"/>
                  </a:lnTo>
                  <a:lnTo>
                    <a:pt x="5196" y="2582"/>
                  </a:lnTo>
                  <a:lnTo>
                    <a:pt x="5212" y="2637"/>
                  </a:lnTo>
                  <a:lnTo>
                    <a:pt x="5229" y="2690"/>
                  </a:lnTo>
                  <a:lnTo>
                    <a:pt x="5244" y="2744"/>
                  </a:lnTo>
                  <a:lnTo>
                    <a:pt x="5261" y="2795"/>
                  </a:lnTo>
                  <a:lnTo>
                    <a:pt x="5277" y="2849"/>
                  </a:lnTo>
                  <a:lnTo>
                    <a:pt x="5292" y="2902"/>
                  </a:lnTo>
                  <a:lnTo>
                    <a:pt x="5309" y="2954"/>
                  </a:lnTo>
                  <a:lnTo>
                    <a:pt x="5326" y="3007"/>
                  </a:lnTo>
                  <a:lnTo>
                    <a:pt x="5341" y="3059"/>
                  </a:lnTo>
                  <a:lnTo>
                    <a:pt x="5357" y="3110"/>
                  </a:lnTo>
                  <a:lnTo>
                    <a:pt x="5374" y="3162"/>
                  </a:lnTo>
                  <a:lnTo>
                    <a:pt x="5389" y="3214"/>
                  </a:lnTo>
                  <a:lnTo>
                    <a:pt x="5406" y="3264"/>
                  </a:lnTo>
                  <a:lnTo>
                    <a:pt x="5421" y="3314"/>
                  </a:lnTo>
                  <a:lnTo>
                    <a:pt x="5437" y="3364"/>
                  </a:lnTo>
                  <a:lnTo>
                    <a:pt x="5454" y="3414"/>
                  </a:lnTo>
                  <a:lnTo>
                    <a:pt x="5469" y="3464"/>
                  </a:lnTo>
                  <a:lnTo>
                    <a:pt x="5486" y="3512"/>
                  </a:lnTo>
                  <a:lnTo>
                    <a:pt x="5503" y="3560"/>
                  </a:lnTo>
                  <a:lnTo>
                    <a:pt x="5518" y="3609"/>
                  </a:lnTo>
                  <a:lnTo>
                    <a:pt x="5534" y="3655"/>
                  </a:lnTo>
                  <a:lnTo>
                    <a:pt x="5551" y="3704"/>
                  </a:lnTo>
                  <a:lnTo>
                    <a:pt x="5566" y="3750"/>
                  </a:lnTo>
                  <a:lnTo>
                    <a:pt x="5583" y="3795"/>
                  </a:lnTo>
                  <a:lnTo>
                    <a:pt x="5599" y="3842"/>
                  </a:lnTo>
                  <a:lnTo>
                    <a:pt x="5614" y="3887"/>
                  </a:lnTo>
                  <a:lnTo>
                    <a:pt x="5631" y="3932"/>
                  </a:lnTo>
                  <a:lnTo>
                    <a:pt x="5648" y="3975"/>
                  </a:lnTo>
                  <a:lnTo>
                    <a:pt x="5663" y="4019"/>
                  </a:lnTo>
                  <a:lnTo>
                    <a:pt x="5679" y="4062"/>
                  </a:lnTo>
                  <a:lnTo>
                    <a:pt x="5696" y="4105"/>
                  </a:lnTo>
                  <a:lnTo>
                    <a:pt x="5711" y="4147"/>
                  </a:lnTo>
                  <a:lnTo>
                    <a:pt x="5728" y="4189"/>
                  </a:lnTo>
                  <a:lnTo>
                    <a:pt x="5743" y="4229"/>
                  </a:lnTo>
                  <a:lnTo>
                    <a:pt x="5759" y="4269"/>
                  </a:lnTo>
                  <a:lnTo>
                    <a:pt x="5776" y="4309"/>
                  </a:lnTo>
                  <a:lnTo>
                    <a:pt x="5791" y="4347"/>
                  </a:lnTo>
                  <a:lnTo>
                    <a:pt x="5808" y="4387"/>
                  </a:lnTo>
                  <a:lnTo>
                    <a:pt x="5824" y="4424"/>
                  </a:lnTo>
                  <a:lnTo>
                    <a:pt x="5839" y="4462"/>
                  </a:lnTo>
                  <a:lnTo>
                    <a:pt x="5856" y="4499"/>
                  </a:lnTo>
                  <a:lnTo>
                    <a:pt x="5873" y="4535"/>
                  </a:lnTo>
                  <a:lnTo>
                    <a:pt x="5888" y="4570"/>
                  </a:lnTo>
                  <a:lnTo>
                    <a:pt x="5904" y="4605"/>
                  </a:lnTo>
                  <a:lnTo>
                    <a:pt x="5921" y="4640"/>
                  </a:lnTo>
                  <a:lnTo>
                    <a:pt x="5936" y="4674"/>
                  </a:lnTo>
                  <a:lnTo>
                    <a:pt x="5953" y="4707"/>
                  </a:lnTo>
                  <a:lnTo>
                    <a:pt x="5969" y="4739"/>
                  </a:lnTo>
                  <a:lnTo>
                    <a:pt x="5984" y="4772"/>
                  </a:lnTo>
                  <a:lnTo>
                    <a:pt x="6001" y="4804"/>
                  </a:lnTo>
                  <a:lnTo>
                    <a:pt x="6018" y="4834"/>
                  </a:lnTo>
                  <a:lnTo>
                    <a:pt x="6033" y="4864"/>
                  </a:lnTo>
                  <a:lnTo>
                    <a:pt x="6049" y="4894"/>
                  </a:lnTo>
                  <a:lnTo>
                    <a:pt x="6066" y="4924"/>
                  </a:lnTo>
                  <a:lnTo>
                    <a:pt x="6081" y="4952"/>
                  </a:lnTo>
                  <a:lnTo>
                    <a:pt x="6098" y="4980"/>
                  </a:lnTo>
                  <a:lnTo>
                    <a:pt x="6113" y="5007"/>
                  </a:lnTo>
                  <a:lnTo>
                    <a:pt x="6129" y="5034"/>
                  </a:lnTo>
                  <a:lnTo>
                    <a:pt x="6146" y="5060"/>
                  </a:lnTo>
                  <a:lnTo>
                    <a:pt x="6161" y="5085"/>
                  </a:lnTo>
                  <a:lnTo>
                    <a:pt x="6178" y="5112"/>
                  </a:lnTo>
                  <a:lnTo>
                    <a:pt x="6194" y="5135"/>
                  </a:lnTo>
                  <a:lnTo>
                    <a:pt x="6209" y="5160"/>
                  </a:lnTo>
                  <a:lnTo>
                    <a:pt x="6226" y="5184"/>
                  </a:lnTo>
                  <a:lnTo>
                    <a:pt x="6243" y="5207"/>
                  </a:lnTo>
                  <a:lnTo>
                    <a:pt x="6258" y="5229"/>
                  </a:lnTo>
                  <a:lnTo>
                    <a:pt x="6274" y="5252"/>
                  </a:lnTo>
                  <a:lnTo>
                    <a:pt x="6291" y="5272"/>
                  </a:lnTo>
                  <a:lnTo>
                    <a:pt x="6306" y="5294"/>
                  </a:lnTo>
                  <a:lnTo>
                    <a:pt x="6323" y="5314"/>
                  </a:lnTo>
                  <a:lnTo>
                    <a:pt x="6339" y="5334"/>
                  </a:lnTo>
                  <a:lnTo>
                    <a:pt x="6354" y="5354"/>
                  </a:lnTo>
                  <a:lnTo>
                    <a:pt x="6371" y="5372"/>
                  </a:lnTo>
                  <a:lnTo>
                    <a:pt x="6388" y="5392"/>
                  </a:lnTo>
                  <a:lnTo>
                    <a:pt x="6403" y="5409"/>
                  </a:lnTo>
                  <a:lnTo>
                    <a:pt x="6419" y="5427"/>
                  </a:lnTo>
                  <a:lnTo>
                    <a:pt x="6434" y="5444"/>
                  </a:lnTo>
                  <a:lnTo>
                    <a:pt x="6451" y="5460"/>
                  </a:lnTo>
                  <a:lnTo>
                    <a:pt x="6468" y="5477"/>
                  </a:lnTo>
                  <a:lnTo>
                    <a:pt x="6483" y="5494"/>
                  </a:lnTo>
                  <a:lnTo>
                    <a:pt x="6499" y="5509"/>
                  </a:lnTo>
                  <a:lnTo>
                    <a:pt x="6516" y="5524"/>
                  </a:lnTo>
                  <a:lnTo>
                    <a:pt x="6531" y="5539"/>
                  </a:lnTo>
                  <a:lnTo>
                    <a:pt x="6548" y="5552"/>
                  </a:lnTo>
                  <a:lnTo>
                    <a:pt x="6564" y="5565"/>
                  </a:lnTo>
                  <a:lnTo>
                    <a:pt x="6579" y="5579"/>
                  </a:lnTo>
                  <a:lnTo>
                    <a:pt x="6596" y="5592"/>
                  </a:lnTo>
                  <a:lnTo>
                    <a:pt x="6613" y="5605"/>
                  </a:lnTo>
                  <a:lnTo>
                    <a:pt x="6628" y="5617"/>
                  </a:lnTo>
                  <a:lnTo>
                    <a:pt x="6644" y="5629"/>
                  </a:lnTo>
                  <a:lnTo>
                    <a:pt x="6661" y="5640"/>
                  </a:lnTo>
                  <a:lnTo>
                    <a:pt x="6676" y="5652"/>
                  </a:lnTo>
                  <a:lnTo>
                    <a:pt x="6693" y="5664"/>
                  </a:lnTo>
                  <a:lnTo>
                    <a:pt x="6709" y="5674"/>
                  </a:lnTo>
                  <a:lnTo>
                    <a:pt x="6724" y="5684"/>
                  </a:lnTo>
                  <a:lnTo>
                    <a:pt x="6741" y="5694"/>
                  </a:lnTo>
                  <a:lnTo>
                    <a:pt x="6756" y="5704"/>
                  </a:lnTo>
                  <a:lnTo>
                    <a:pt x="6773" y="5714"/>
                  </a:lnTo>
                  <a:lnTo>
                    <a:pt x="6789" y="5722"/>
                  </a:lnTo>
                  <a:lnTo>
                    <a:pt x="6804" y="5730"/>
                  </a:lnTo>
                  <a:lnTo>
                    <a:pt x="6821" y="5739"/>
                  </a:lnTo>
                  <a:lnTo>
                    <a:pt x="6838" y="5747"/>
                  </a:lnTo>
                  <a:lnTo>
                    <a:pt x="6853" y="5755"/>
                  </a:lnTo>
                  <a:lnTo>
                    <a:pt x="6869" y="5764"/>
                  </a:lnTo>
                  <a:lnTo>
                    <a:pt x="6886" y="5770"/>
                  </a:lnTo>
                  <a:lnTo>
                    <a:pt x="6901" y="5779"/>
                  </a:lnTo>
                  <a:lnTo>
                    <a:pt x="6918" y="5785"/>
                  </a:lnTo>
                  <a:lnTo>
                    <a:pt x="6934" y="5792"/>
                  </a:lnTo>
                  <a:lnTo>
                    <a:pt x="6949" y="5799"/>
                  </a:lnTo>
                  <a:lnTo>
                    <a:pt x="6966" y="5804"/>
                  </a:lnTo>
                  <a:lnTo>
                    <a:pt x="6983" y="5810"/>
                  </a:lnTo>
                  <a:lnTo>
                    <a:pt x="6998" y="5817"/>
                  </a:lnTo>
                  <a:lnTo>
                    <a:pt x="7014" y="5822"/>
                  </a:lnTo>
                  <a:lnTo>
                    <a:pt x="7031" y="5827"/>
                  </a:lnTo>
                  <a:lnTo>
                    <a:pt x="7046" y="5832"/>
                  </a:lnTo>
                  <a:lnTo>
                    <a:pt x="7063" y="5839"/>
                  </a:lnTo>
                  <a:lnTo>
                    <a:pt x="7079" y="5842"/>
                  </a:lnTo>
                  <a:lnTo>
                    <a:pt x="7094" y="5847"/>
                  </a:lnTo>
                  <a:lnTo>
                    <a:pt x="7111" y="5852"/>
                  </a:lnTo>
                  <a:lnTo>
                    <a:pt x="7126" y="5857"/>
                  </a:lnTo>
                  <a:lnTo>
                    <a:pt x="7143" y="5860"/>
                  </a:lnTo>
                  <a:lnTo>
                    <a:pt x="7159" y="5865"/>
                  </a:lnTo>
                  <a:lnTo>
                    <a:pt x="7174" y="5869"/>
                  </a:lnTo>
                  <a:lnTo>
                    <a:pt x="7191" y="5872"/>
                  </a:lnTo>
                  <a:lnTo>
                    <a:pt x="7208" y="5875"/>
                  </a:lnTo>
                  <a:lnTo>
                    <a:pt x="7223" y="5880"/>
                  </a:lnTo>
                  <a:lnTo>
                    <a:pt x="7239" y="5884"/>
                  </a:lnTo>
                  <a:lnTo>
                    <a:pt x="7256" y="5885"/>
                  </a:lnTo>
                  <a:lnTo>
                    <a:pt x="7271" y="5889"/>
                  </a:lnTo>
                  <a:lnTo>
                    <a:pt x="7288" y="5892"/>
                  </a:lnTo>
                  <a:lnTo>
                    <a:pt x="7304" y="5895"/>
                  </a:lnTo>
                  <a:lnTo>
                    <a:pt x="7319" y="5897"/>
                  </a:lnTo>
                  <a:lnTo>
                    <a:pt x="7336" y="5900"/>
                  </a:lnTo>
                  <a:lnTo>
                    <a:pt x="7353" y="5904"/>
                  </a:lnTo>
                  <a:lnTo>
                    <a:pt x="7368" y="5905"/>
                  </a:lnTo>
                  <a:lnTo>
                    <a:pt x="7384" y="5907"/>
                  </a:lnTo>
                  <a:lnTo>
                    <a:pt x="7401" y="5910"/>
                  </a:lnTo>
                  <a:lnTo>
                    <a:pt x="7416" y="5912"/>
                  </a:lnTo>
                  <a:lnTo>
                    <a:pt x="7433" y="5914"/>
                  </a:lnTo>
                  <a:lnTo>
                    <a:pt x="7448" y="5917"/>
                  </a:lnTo>
                  <a:lnTo>
                    <a:pt x="7464" y="5919"/>
                  </a:lnTo>
                  <a:lnTo>
                    <a:pt x="7481" y="5920"/>
                  </a:lnTo>
                  <a:lnTo>
                    <a:pt x="7496" y="5922"/>
                  </a:lnTo>
                  <a:lnTo>
                    <a:pt x="7513" y="5924"/>
                  </a:lnTo>
                  <a:lnTo>
                    <a:pt x="7529" y="5925"/>
                  </a:lnTo>
                  <a:lnTo>
                    <a:pt x="7544" y="5927"/>
                  </a:lnTo>
                  <a:lnTo>
                    <a:pt x="7561" y="5929"/>
                  </a:lnTo>
                  <a:lnTo>
                    <a:pt x="7578" y="5929"/>
                  </a:lnTo>
                  <a:lnTo>
                    <a:pt x="7593" y="5930"/>
                  </a:lnTo>
                  <a:lnTo>
                    <a:pt x="7609" y="5932"/>
                  </a:lnTo>
                  <a:lnTo>
                    <a:pt x="7626" y="5934"/>
                  </a:lnTo>
                  <a:lnTo>
                    <a:pt x="7641" y="5934"/>
                  </a:lnTo>
                  <a:lnTo>
                    <a:pt x="7658" y="5935"/>
                  </a:lnTo>
                  <a:lnTo>
                    <a:pt x="7674" y="5937"/>
                  </a:lnTo>
                  <a:lnTo>
                    <a:pt x="7689" y="5937"/>
                  </a:lnTo>
                  <a:lnTo>
                    <a:pt x="7706" y="5939"/>
                  </a:lnTo>
                  <a:lnTo>
                    <a:pt x="7723" y="5940"/>
                  </a:lnTo>
                  <a:lnTo>
                    <a:pt x="7738" y="5940"/>
                  </a:lnTo>
                  <a:lnTo>
                    <a:pt x="7754" y="5942"/>
                  </a:lnTo>
                  <a:lnTo>
                    <a:pt x="7769" y="5942"/>
                  </a:lnTo>
                  <a:lnTo>
                    <a:pt x="7786" y="5944"/>
                  </a:lnTo>
                  <a:lnTo>
                    <a:pt x="7803" y="5944"/>
                  </a:lnTo>
                  <a:lnTo>
                    <a:pt x="7818" y="5944"/>
                  </a:lnTo>
                  <a:lnTo>
                    <a:pt x="7834" y="5945"/>
                  </a:lnTo>
                  <a:lnTo>
                    <a:pt x="7851" y="5945"/>
                  </a:lnTo>
                  <a:lnTo>
                    <a:pt x="7866" y="5947"/>
                  </a:lnTo>
                  <a:lnTo>
                    <a:pt x="7883" y="5947"/>
                  </a:lnTo>
                  <a:lnTo>
                    <a:pt x="7899" y="5947"/>
                  </a:lnTo>
                  <a:lnTo>
                    <a:pt x="7914" y="5949"/>
                  </a:lnTo>
                  <a:lnTo>
                    <a:pt x="7931" y="5949"/>
                  </a:lnTo>
                  <a:lnTo>
                    <a:pt x="7948" y="5949"/>
                  </a:lnTo>
                  <a:lnTo>
                    <a:pt x="7963" y="5949"/>
                  </a:lnTo>
                  <a:lnTo>
                    <a:pt x="7979" y="5950"/>
                  </a:lnTo>
                  <a:lnTo>
                    <a:pt x="7996" y="5950"/>
                  </a:lnTo>
                </a:path>
              </a:pathLst>
            </a:custGeom>
            <a:noFill/>
            <a:ln w="33338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 sz="1400" dirty="0"/>
            </a:p>
          </p:txBody>
        </p:sp>
        <p:sp>
          <p:nvSpPr>
            <p:cNvPr id="98" name="Line 86"/>
            <p:cNvSpPr>
              <a:spLocks noChangeShapeType="1"/>
            </p:cNvSpPr>
            <p:nvPr/>
          </p:nvSpPr>
          <p:spPr bwMode="auto">
            <a:xfrm>
              <a:off x="4235450" y="1108075"/>
              <a:ext cx="0" cy="4741863"/>
            </a:xfrm>
            <a:prstGeom prst="line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/>
            </a:p>
          </p:txBody>
        </p:sp>
        <p:sp>
          <p:nvSpPr>
            <p:cNvPr id="99" name="Rechteck 3"/>
            <p:cNvSpPr/>
            <p:nvPr/>
          </p:nvSpPr>
          <p:spPr>
            <a:xfrm>
              <a:off x="3305175" y="3275013"/>
              <a:ext cx="920751" cy="919008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400" dirty="0">
                <a:solidFill>
                  <a:srgbClr val="0000FF"/>
                </a:solidFill>
              </a:endParaRPr>
            </a:p>
          </p:txBody>
        </p:sp>
        <p:sp>
          <p:nvSpPr>
            <p:cNvPr id="100" name="Ellipse 4"/>
            <p:cNvSpPr/>
            <p:nvPr/>
          </p:nvSpPr>
          <p:spPr>
            <a:xfrm>
              <a:off x="3189288" y="3198813"/>
              <a:ext cx="153987" cy="153987"/>
            </a:xfrm>
            <a:prstGeom prst="ellipse">
              <a:avLst/>
            </a:prstGeom>
            <a:solidFill>
              <a:srgbClr val="0000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400" dirty="0">
                <a:solidFill>
                  <a:srgbClr val="0000FF"/>
                </a:solidFill>
              </a:endParaRPr>
            </a:p>
          </p:txBody>
        </p:sp>
        <p:sp>
          <p:nvSpPr>
            <p:cNvPr id="101" name="Textfeld 84"/>
            <p:cNvSpPr txBox="1"/>
            <p:nvPr/>
          </p:nvSpPr>
          <p:spPr>
            <a:xfrm>
              <a:off x="1335090" y="1976094"/>
              <a:ext cx="1370793" cy="77655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0000FF"/>
              </a:solidFill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GB" sz="14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Point of inflexion</a:t>
              </a:r>
            </a:p>
          </p:txBody>
        </p:sp>
        <p:cxnSp>
          <p:nvCxnSpPr>
            <p:cNvPr id="105" name="Gerade Verbindung mit Pfeil 113"/>
            <p:cNvCxnSpPr/>
            <p:nvPr/>
          </p:nvCxnSpPr>
          <p:spPr>
            <a:xfrm flipV="1">
              <a:off x="3265488" y="3679893"/>
              <a:ext cx="976313" cy="3175"/>
            </a:xfrm>
            <a:prstGeom prst="straightConnector1">
              <a:avLst/>
            </a:prstGeom>
            <a:ln w="57150">
              <a:solidFill>
                <a:schemeClr val="bg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feld 85"/>
            <p:cNvSpPr txBox="1"/>
            <p:nvPr/>
          </p:nvSpPr>
          <p:spPr>
            <a:xfrm>
              <a:off x="3305175" y="2890838"/>
              <a:ext cx="844550" cy="45679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sz="14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SD</a:t>
              </a:r>
            </a:p>
          </p:txBody>
        </p:sp>
        <p:sp>
          <p:nvSpPr>
            <p:cNvPr id="107" name="Rechteck 115"/>
            <p:cNvSpPr/>
            <p:nvPr/>
          </p:nvSpPr>
          <p:spPr>
            <a:xfrm>
              <a:off x="885825" y="5964238"/>
              <a:ext cx="6797675" cy="268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Rechteck 116"/>
            <p:cNvSpPr/>
            <p:nvPr/>
          </p:nvSpPr>
          <p:spPr>
            <a:xfrm>
              <a:off x="2574925" y="6194425"/>
              <a:ext cx="3225800" cy="4984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400" dirty="0"/>
            </a:p>
          </p:txBody>
        </p:sp>
        <p:sp>
          <p:nvSpPr>
            <p:cNvPr id="110" name="Textfeld 101"/>
            <p:cNvSpPr txBox="1"/>
            <p:nvPr/>
          </p:nvSpPr>
          <p:spPr>
            <a:xfrm>
              <a:off x="3689351" y="5863692"/>
              <a:ext cx="1150938" cy="4567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sz="1400" dirty="0">
                  <a:latin typeface="Arial" panose="020B0604020202020204" pitchFamily="34" charset="0"/>
                  <a:cs typeface="Arial" panose="020B0604020202020204" pitchFamily="34" charset="0"/>
                </a:rPr>
                <a:t>Mean</a:t>
              </a:r>
            </a:p>
          </p:txBody>
        </p:sp>
        <p:cxnSp>
          <p:nvCxnSpPr>
            <p:cNvPr id="114" name="Gerade Verbindung mit Pfeil 113"/>
            <p:cNvCxnSpPr>
              <a:stCxn id="101" idx="3"/>
              <a:endCxn id="100" idx="2"/>
            </p:cNvCxnSpPr>
            <p:nvPr/>
          </p:nvCxnSpPr>
          <p:spPr>
            <a:xfrm>
              <a:off x="2705883" y="2364372"/>
              <a:ext cx="483405" cy="911435"/>
            </a:xfrm>
            <a:prstGeom prst="straightConnector1">
              <a:avLst/>
            </a:prstGeom>
            <a:ln w="57150">
              <a:solidFill>
                <a:srgbClr val="0000FF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Line 86"/>
            <p:cNvSpPr>
              <a:spLocks noChangeShapeType="1"/>
            </p:cNvSpPr>
            <p:nvPr/>
          </p:nvSpPr>
          <p:spPr bwMode="auto">
            <a:xfrm>
              <a:off x="3277372" y="3278444"/>
              <a:ext cx="0" cy="2556000"/>
            </a:xfrm>
            <a:prstGeom prst="line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sz="1400" dirty="0"/>
            </a:p>
          </p:txBody>
        </p:sp>
      </p:grpSp>
      <p:graphicFrame>
        <p:nvGraphicFramePr>
          <p:cNvPr id="120" name="Object 1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5435180"/>
              </p:ext>
            </p:extLst>
          </p:nvPr>
        </p:nvGraphicFramePr>
        <p:xfrm>
          <a:off x="5729288" y="68263"/>
          <a:ext cx="5965825" cy="696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80" name="Document" r:id="rId3" imgW="6150372" imgH="7179269" progId="Word.Document.12">
                  <p:link updateAutomatic="1"/>
                </p:oleObj>
              </mc:Choice>
              <mc:Fallback>
                <p:oleObj name="Document" r:id="rId3" imgW="6150372" imgH="7179269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29288" y="68263"/>
                        <a:ext cx="5965825" cy="6964362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1" name="TextBox 120"/>
          <p:cNvSpPr txBox="1"/>
          <p:nvPr/>
        </p:nvSpPr>
        <p:spPr>
          <a:xfrm>
            <a:off x="70433" y="4893877"/>
            <a:ext cx="5307543" cy="1200329"/>
          </a:xfrm>
          <a:prstGeom prst="rect">
            <a:avLst/>
          </a:prstGeom>
          <a:solidFill>
            <a:srgbClr val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distance between the point of inflexion and mean is the </a:t>
            </a: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tandard </a:t>
            </a: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eviation (SD); its square is the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variance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the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square-area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visualized its size. </a:t>
            </a:r>
          </a:p>
          <a:p>
            <a:endParaRPr lang="en-GB" dirty="0"/>
          </a:p>
        </p:txBody>
      </p:sp>
      <p:cxnSp>
        <p:nvCxnSpPr>
          <p:cNvPr id="123" name="Straight Connector 122"/>
          <p:cNvCxnSpPr/>
          <p:nvPr/>
        </p:nvCxnSpPr>
        <p:spPr>
          <a:xfrm flipV="1">
            <a:off x="5377976" y="792780"/>
            <a:ext cx="0" cy="4188187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feld 32"/>
          <p:cNvSpPr txBox="1"/>
          <p:nvPr/>
        </p:nvSpPr>
        <p:spPr>
          <a:xfrm>
            <a:off x="89153" y="6172972"/>
            <a:ext cx="5288823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Mind: Not all data is normally distributed, although we tend to assume this …</a:t>
            </a:r>
          </a:p>
        </p:txBody>
      </p:sp>
      <p:sp>
        <p:nvSpPr>
          <p:cNvPr id="109" name="Textfeld 5">
            <a:extLst>
              <a:ext uri="{FF2B5EF4-FFF2-40B4-BE49-F238E27FC236}">
                <a16:creationId xmlns:a16="http://schemas.microsoft.com/office/drawing/2014/main" id="{2083548E-B313-4965-96CE-E97FEFC2DDA1}"/>
              </a:ext>
            </a:extLst>
          </p:cNvPr>
          <p:cNvSpPr txBox="1"/>
          <p:nvPr/>
        </p:nvSpPr>
        <p:spPr>
          <a:xfrm>
            <a:off x="11545408" y="6330255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24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137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2" y="978934"/>
            <a:ext cx="5086182" cy="44496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182" y="55420"/>
                <a:ext cx="12053454" cy="84382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How much of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‚explained‘ by the regression of </a:t>
                </a:r>
                <a:r>
                  <a:rPr lang="en-GB" sz="24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on P and how much is never-understood – being the variance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 </m:t>
                    </m:r>
                    <m:sSub>
                      <m:sSub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  <m:sub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?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82" y="55420"/>
                <a:ext cx="12053454" cy="8438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/>
          <p:cNvCxnSpPr/>
          <p:nvPr/>
        </p:nvCxnSpPr>
        <p:spPr>
          <a:xfrm>
            <a:off x="2506502" y="2494045"/>
            <a:ext cx="4984" cy="490836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212700" y="978934"/>
                <a:ext cx="6886935" cy="410041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𝐺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     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GB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𝑃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  </m:t>
                      </m:r>
                    </m:oMath>
                  </m:oMathPara>
                </a14:m>
                <a:br>
                  <a:rPr lang="en-GB" i="1" dirty="0">
                    <a:latin typeface="Cambria Math" panose="020405030504060302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𝐵𝐿𝑈𝑃</m:t>
                        </m:r>
                      </m:sub>
                    </m:sSub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GB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GB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GB" i="1" dirty="0">
                    <a:latin typeface="Cambria Math" panose="020405030504060302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;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𝐵𝐿𝑈𝑃</m:t>
                        </m:r>
                      </m:sub>
                    </m:sSub>
                    <m:sSup>
                      <m:sSupPr>
                        <m:ctrlPr>
                          <a:rPr lang="en-GB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  </m:t>
                        </m:r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p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p>
                    <m:r>
                      <a:rPr lang="en-GB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p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p>
                    <m:r>
                      <a:rPr lang="en-GB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GB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  <m: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GB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Why is this so?</a:t>
                </a:r>
                <a:br>
                  <a:rPr lang="en-GB" sz="12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</a:br>
                <a:endParaRPr lang="en-GB" sz="1200" dirty="0">
                  <a:solidFill>
                    <a:srgbClr val="0000FF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Remember: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𝐵𝐿𝑈𝑃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b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</a:rPr>
                      <m:t>∙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GB" dirty="0"/>
              </a:p>
              <a:p>
                <a:pPr>
                  <a:lnSpc>
                    <a:spcPct val="9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𝐵𝐿𝑈𝑃</m:t>
                        </m:r>
                      </m:sub>
                    </m:sSub>
                  </m:oMath>
                </a14:m>
                <a:r>
                  <a:rPr lang="en-GB" dirty="0"/>
                  <a:t>  =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mean value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GB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GB" dirty="0"/>
                  <a:t>  = </a:t>
                </a:r>
                <a:r>
                  <a:rPr lang="en-GB" sz="2400" b="1" dirty="0">
                    <a:latin typeface="Palace Script MT" panose="030303020206070C0B05" pitchFamily="66" charset="0"/>
                  </a:rPr>
                  <a:t>E</a:t>
                </a:r>
                <a:r>
                  <a:rPr lang="en-GB" b="1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GB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GB" dirty="0"/>
                  <a:t>  </a:t>
                </a:r>
                <a:br>
                  <a:rPr lang="en-GB" dirty="0"/>
                </a:br>
                <a:r>
                  <a:rPr lang="en-GB" dirty="0"/>
                  <a:t> </a:t>
                </a:r>
                <a:r>
                  <a:rPr lang="en-GB" sz="2400" b="1" dirty="0">
                    <a:latin typeface="Palace Script MT" panose="030303020206070C0B05" pitchFamily="66" charset="0"/>
                  </a:rPr>
                  <a:t>E</a:t>
                </a:r>
                <a:r>
                  <a:rPr lang="en-GB" b="1" dirty="0"/>
                  <a:t>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GB" dirty="0"/>
                  <a:t>  =  </a:t>
                </a:r>
                <a:r>
                  <a:rPr lang="en-GB" sz="2400" b="1" dirty="0">
                    <a:latin typeface="Palace Script MT" panose="030303020206070C0B05" pitchFamily="66" charset="0"/>
                  </a:rPr>
                  <a:t>E</a:t>
                </a:r>
                <a:r>
                  <a:rPr lang="en-GB" b="1" dirty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</a:rPr>
                      <m:t>∙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]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²</m:t>
                    </m:r>
                  </m:oMath>
                </a14:m>
                <a:r>
                  <a:rPr lang="en-GB" dirty="0"/>
                  <a:t>  = </a:t>
                </a:r>
                <a:r>
                  <a:rPr lang="en-GB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²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GB" dirty="0"/>
                  <a:t>  </a:t>
                </a:r>
                <a:r>
                  <a:rPr lang="en-GB" sz="2400" b="1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alace Script MT" panose="030303020206070C0B05" pitchFamily="66" charset="0"/>
                  </a:rPr>
                  <a:t>E</a:t>
                </a:r>
                <a:r>
                  <a:rPr lang="en-GB" b="1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r>
                      <a:rPr lang="en-GB" i="1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GB" i="1">
                            <a:solidFill>
                              <a:srgbClr val="0000FF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0000FF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i="1">
                            <a:solidFill>
                              <a:srgbClr val="0000FF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solidFill>
                              <a:srgbClr val="0000FF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i="1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b="1" i="1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²</m:t>
                    </m:r>
                  </m:oMath>
                </a14:m>
                <a:r>
                  <a:rPr lang="en-GB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GB" dirty="0"/>
                  <a:t> = </a:t>
                </a:r>
                <a:r>
                  <a:rPr lang="en-GB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²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solidFill>
                              <a:srgbClr val="0000FF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solidFill>
                                  <a:srgbClr val="0000FF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solidFill>
                                  <a:srgbClr val="0000FF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b="1" i="1">
                                <a:solidFill>
                                  <a:srgbClr val="0000FF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solidFill>
                              <a:srgbClr val="0000FF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  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GB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endParaRPr lang="en-GB" dirty="0"/>
              </a:p>
              <a:p>
                <a:pPr>
                  <a:lnSpc>
                    <a:spcPct val="9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𝑚𝑖𝑛𝑢𝑠</m:t>
                    </m:r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𝐵𝐿𝑈𝑃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− </m:t>
                    </m:r>
                    <m:r>
                      <m:rPr>
                        <m:nor/>
                      </m:rPr>
                      <a:rPr lang="de-DE" dirty="0"/>
                      <m:t> 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en-GB" dirty="0"/>
                      <m:t>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 </m:t>
                        </m:r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=</m:t>
                                </m:r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  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h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)∙</m:t>
                            </m:r>
                            <m:r>
                              <a:rPr lang="en-GB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GB" sz="12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 true G vary around their regression line with (1-h²) of their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GB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The remaining fraction of h² of their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is grasped by that regression (or, in different words, ‘by the variance of the BLUPs’). </a:t>
                </a:r>
                <a:endParaRPr lang="en-GB" sz="12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Example.</a:t>
                </a:r>
                <a:b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</a:br>
                <a: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h² = 0.908 (our data);</a:t>
                </a:r>
                <a:br>
                  <a:rPr lang="en-GB" i="1" dirty="0">
                    <a:latin typeface="Cambria Math" panose="020405030504060302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GB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GB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.</m:t>
                    </m:r>
                    <m:r>
                      <a:rPr lang="en-GB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908</m:t>
                    </m:r>
                    <m:r>
                      <a:rPr lang="en-GB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𝐵𝐿𝑈𝑃</m:t>
                        </m:r>
                      </m:sub>
                    </m:sSub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908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p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</m:sub>
                    </m:sSub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;  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sSub>
                          <m:sSubPr>
                            <m:ctrlPr>
                              <a:rPr lang="en-GB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 </m:t>
                        </m:r>
                        <m:sSub>
                          <m:sSubPr>
                            <m:ctrlP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GB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</m:acc>
                          </m:e>
                          <m:sub>
                            <m: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]</m:t>
                        </m:r>
                      </m:sub>
                    </m:sSub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GB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0</m:t>
                            </m:r>
                            <m:r>
                              <a:rPr lang="en-GB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.</m:t>
                            </m:r>
                            <m:r>
                              <a:rPr lang="en-GB" b="0" i="0" smtClean="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092</m:t>
                            </m:r>
                            <m:r>
                              <a:rPr lang="en-GB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rgbClr val="FFFFFF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h²</a:t>
                </a:r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2700" y="978934"/>
                <a:ext cx="6886935" cy="41004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1168400" y="2554797"/>
            <a:ext cx="109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h²=0.908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002493" y="3505328"/>
            <a:ext cx="4984" cy="21600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359941" y="2233876"/>
            <a:ext cx="4984" cy="25200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5">
            <a:extLst>
              <a:ext uri="{FF2B5EF4-FFF2-40B4-BE49-F238E27FC236}">
                <a16:creationId xmlns:a16="http://schemas.microsoft.com/office/drawing/2014/main" id="{4B2386B7-FC3B-4021-A202-C112C97BE1B1}"/>
              </a:ext>
            </a:extLst>
          </p:cNvPr>
          <p:cNvSpPr txBox="1"/>
          <p:nvPr/>
        </p:nvSpPr>
        <p:spPr>
          <a:xfrm>
            <a:off x="11580920" y="6330255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25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5328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2" y="978934"/>
            <a:ext cx="5086182" cy="44496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182" y="55420"/>
                <a:ext cx="12053454" cy="84382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How much of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is ‚explained‘ by the regression of </a:t>
                </a:r>
                <a:r>
                  <a:rPr lang="en-GB" sz="24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on P and how much is never-understood – being the variance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 </m:t>
                    </m:r>
                    <m:sSub>
                      <m:sSub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  <m:sub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?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82" y="55420"/>
                <a:ext cx="12053454" cy="8438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/>
          <p:cNvCxnSpPr/>
          <p:nvPr/>
        </p:nvCxnSpPr>
        <p:spPr>
          <a:xfrm>
            <a:off x="2506502" y="2494045"/>
            <a:ext cx="4984" cy="490836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212700" y="978934"/>
                <a:ext cx="6886935" cy="5718104"/>
              </a:xfrm>
              <a:prstGeom prst="rect">
                <a:avLst/>
              </a:prstGeom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𝐺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     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GB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𝑃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  </m:t>
                      </m:r>
                    </m:oMath>
                  </m:oMathPara>
                </a14:m>
                <a:br>
                  <a:rPr lang="en-GB" i="1" dirty="0">
                    <a:latin typeface="Cambria Math" panose="020405030504060302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𝐵𝐿𝑈𝑃</m:t>
                        </m:r>
                      </m:sub>
                    </m:sSub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GB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GB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GB" i="1" dirty="0">
                    <a:latin typeface="Cambria Math" panose="020405030504060302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;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𝐵𝐿𝑈𝑃</m:t>
                        </m:r>
                      </m:sub>
                    </m:sSub>
                    <m:sSup>
                      <m:sSupPr>
                        <m:ctrlPr>
                          <a:rPr lang="en-GB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  </m:t>
                        </m:r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p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p>
                    <m:r>
                      <a:rPr lang="en-GB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p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p>
                    <m:r>
                      <a:rPr lang="en-GB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GB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  <m: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GB" i="1" dirty="0">
                    <a:latin typeface="Cambria Math" panose="020405030504060302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Why is this so?</a:t>
                </a:r>
                <a:br>
                  <a:rPr lang="en-GB" sz="1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</a:br>
                <a:br>
                  <a:rPr lang="en-GB" sz="1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</a:b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Remember: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𝐵𝐿𝑈𝑃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de-DE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</a:rPr>
                      <m:t>∙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GB" dirty="0"/>
              </a:p>
              <a:p>
                <a:pPr>
                  <a:lnSpc>
                    <a:spcPct val="9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𝐵𝐿𝑈𝑃</m:t>
                        </m:r>
                      </m:sub>
                    </m:sSub>
                  </m:oMath>
                </a14:m>
                <a:r>
                  <a:rPr lang="en-GB" dirty="0"/>
                  <a:t>  =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mean value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GB" dirty="0"/>
                  <a:t>  = </a:t>
                </a:r>
                <a:r>
                  <a:rPr lang="en-GB" sz="2400" b="1" dirty="0">
                    <a:latin typeface="Palace Script MT" panose="030303020206070C0B05" pitchFamily="66" charset="0"/>
                  </a:rPr>
                  <a:t>E</a:t>
                </a:r>
                <a:r>
                  <a:rPr lang="en-GB" b="1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GB" dirty="0"/>
                  <a:t>  </a:t>
                </a:r>
                <a:br>
                  <a:rPr lang="en-GB" dirty="0"/>
                </a:br>
                <a:r>
                  <a:rPr lang="en-GB" dirty="0"/>
                  <a:t> </a:t>
                </a:r>
                <a:r>
                  <a:rPr lang="en-GB" sz="2400" b="1" dirty="0">
                    <a:latin typeface="Palace Script MT" panose="030303020206070C0B05" pitchFamily="66" charset="0"/>
                  </a:rPr>
                  <a:t>E</a:t>
                </a:r>
                <a:r>
                  <a:rPr lang="en-GB" b="1" dirty="0"/>
                  <a:t>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GB" dirty="0"/>
                  <a:t>  =  </a:t>
                </a:r>
                <a:r>
                  <a:rPr lang="en-GB" sz="2400" b="1" dirty="0">
                    <a:latin typeface="Palace Script MT" panose="030303020206070C0B05" pitchFamily="66" charset="0"/>
                  </a:rPr>
                  <a:t>E</a:t>
                </a:r>
                <a:r>
                  <a:rPr lang="en-GB" b="1" dirty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</a:rPr>
                      <m:t>∙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]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²</m:t>
                    </m:r>
                  </m:oMath>
                </a14:m>
                <a:r>
                  <a:rPr lang="en-GB" dirty="0"/>
                  <a:t>  = </a:t>
                </a:r>
                <a:r>
                  <a:rPr lang="en-GB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²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GB" dirty="0"/>
                  <a:t>  </a:t>
                </a:r>
                <a:r>
                  <a:rPr lang="en-GB" sz="2400" b="1" dirty="0">
                    <a:latin typeface="Palace Script MT" panose="030303020206070C0B05" pitchFamily="66" charset="0"/>
                  </a:rPr>
                  <a:t>E</a:t>
                </a:r>
                <a:r>
                  <a:rPr lang="en-GB" b="1" dirty="0"/>
                  <a:t>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²</m:t>
                    </m:r>
                  </m:oMath>
                </a14:m>
                <a:r>
                  <a:rPr lang="en-GB" dirty="0"/>
                  <a:t>  = </a:t>
                </a:r>
                <a:r>
                  <a:rPr lang="en-GB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²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𝑚𝑖𝑛𝑢𝑠</m:t>
                    </m:r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𝐵𝐿𝑈𝑃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− </m:t>
                    </m:r>
                    <m:r>
                      <m:rPr>
                        <m:nor/>
                      </m:rPr>
                      <a:rPr lang="de-DE" dirty="0"/>
                      <m:t> 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en-GB" dirty="0"/>
                      <m:t>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 </m:t>
                        </m:r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=</m:t>
                                </m:r>
                                <m:r>
                                  <a:rPr lang="de-DE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  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h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)∙</m:t>
                            </m:r>
                            <m:r>
                              <a:rPr lang="en-GB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GB" sz="12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 true G vary around their regression line with (1-h²) of their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GB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The remaining fraction of h² of their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is grasped by that regression (or, in different words, ‘by the variance of the BLUPs’). </a:t>
                </a:r>
                <a:endParaRPr lang="en-GB" sz="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n-GB" sz="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spcAft>
                    <a:spcPts val="800"/>
                  </a:spcAft>
                </a:pPr>
                <a: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Three examples.</a:t>
                </a:r>
                <a:b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</a:br>
                <a: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(1)  h² = 0.908 (our data);</a:t>
                </a:r>
                <a:br>
                  <a:rPr lang="en-GB" i="1" dirty="0">
                    <a:latin typeface="Cambria Math" panose="020405030504060302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𝐺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b="0" i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0</m:t>
                      </m:r>
                      <m:r>
                        <a:rPr lang="en-GB" b="0" i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GB" b="0" i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908</m:t>
                      </m:r>
                      <m:r>
                        <a:rPr lang="en-GB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𝑃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GB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 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𝐵𝐿𝑈𝑃</m:t>
                          </m:r>
                        </m:sub>
                      </m:sSub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0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.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908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p>
                      </m:sSup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𝐺</m:t>
                          </m:r>
                        </m:sub>
                      </m:sSub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;  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]</m:t>
                          </m:r>
                        </m:sub>
                      </m:sSub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b="0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GB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  <m:r>
                                <a:rPr lang="en-GB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.</m:t>
                              </m:r>
                              <m:r>
                                <a:rPr lang="en-GB" b="0" i="0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092</m:t>
                              </m:r>
                              <m:r>
                                <a:rPr lang="en-GB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𝐺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    </m:t>
                          </m:r>
                        </m:sub>
                      </m:sSub>
                    </m:oMath>
                  </m:oMathPara>
                </a14:m>
                <a:endParaRPr lang="en-GB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200"/>
                  </a:spcAft>
                </a:pPr>
                <a:endParaRPr lang="en-GB" sz="12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spcAft>
                    <a:spcPts val="200"/>
                  </a:spcAft>
                </a:pPr>
                <a:r>
                  <a:rPr lang="en-GB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(2)  h² = 0.50</a:t>
                </a:r>
                <a:br>
                  <a:rPr lang="en-GB" i="1" dirty="0">
                    <a:latin typeface="Cambria Math" panose="020405030504060302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𝐺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0</m:t>
                      </m:r>
                      <m:r>
                        <a:rPr lang="en-GB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GB" b="0" i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50</m:t>
                      </m:r>
                      <m:r>
                        <a:rPr lang="en-GB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𝑃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;  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𝐵𝐿𝑈𝑃</m:t>
                          </m:r>
                        </m:sub>
                      </m:sSub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0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.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50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p>
                      </m:sSup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𝐺</m:t>
                          </m:r>
                        </m:sub>
                      </m:sSub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;  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]</m:t>
                          </m:r>
                        </m:sub>
                      </m:sSub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GB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  <m:r>
                                <a:rPr lang="en-GB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.</m:t>
                              </m:r>
                              <m:r>
                                <a:rPr lang="en-GB" b="0" i="0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50</m:t>
                              </m:r>
                              <m:r>
                                <a:rPr lang="en-GB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𝐺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    </m:t>
                          </m:r>
                        </m:sub>
                      </m:sSub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200"/>
                  </a:spcAft>
                </a:pPr>
                <a:r>
                  <a:rPr lang="en-GB" dirty="0">
                    <a:solidFill>
                      <a:srgbClr val="C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(3)  h² = 0.20 (80% of </a:t>
                </a:r>
                <a14:m>
                  <m:oMath xmlns:m="http://schemas.openxmlformats.org/officeDocument/2006/math">
                    <m:r>
                      <a:rPr lang="en-GB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rgbClr val="C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resided outside of our ‘explanation’)</a:t>
                </a:r>
                <a:endParaRPr lang="en-GB" i="1" dirty="0">
                  <a:solidFill>
                    <a:srgbClr val="C00000"/>
                  </a:solidFill>
                  <a:latin typeface="Cambria Math" panose="020405030504060302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r>
                            <a:rPr lang="en-GB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𝐺</m:t>
                          </m:r>
                          <m:r>
                            <a:rPr lang="en-GB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GB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0</m:t>
                      </m:r>
                      <m:r>
                        <a:rPr lang="en-GB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GB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20</m:t>
                      </m:r>
                      <m:r>
                        <a:rPr lang="en-GB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GB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r>
                            <a:rPr lang="en-GB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𝑃</m:t>
                          </m:r>
                        </m:sub>
                      </m:sSub>
                      <m:r>
                        <a:rPr lang="en-GB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;  </m:t>
                      </m:r>
                      <m:sSub>
                        <m:sSubPr>
                          <m:ctrlPr>
                            <a:rPr lang="en-GB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r>
                            <a:rPr lang="en-GB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𝐵𝐿𝑈𝑃</m:t>
                          </m:r>
                        </m:sub>
                      </m:sSub>
                      <m:sSup>
                        <m:sSupPr>
                          <m:ctrlPr>
                            <a:rPr lang="en-GB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GB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0</m:t>
                          </m:r>
                          <m:r>
                            <a:rPr lang="en-GB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.</m:t>
                          </m:r>
                          <m:r>
                            <a:rPr lang="en-GB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20</m:t>
                          </m:r>
                        </m:e>
                        <m:sup>
                          <m:r>
                            <a:rPr lang="en-GB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p>
                      </m:sSup>
                      <m:sSub>
                        <m:sSubPr>
                          <m:ctrlPr>
                            <a:rPr lang="en-GB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r>
                            <a:rPr lang="en-GB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𝐺</m:t>
                          </m:r>
                        </m:sub>
                      </m:sSub>
                      <m:sSub>
                        <m:sSubPr>
                          <m:ctrlPr>
                            <a:rPr lang="en-GB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;  </m:t>
                              </m:r>
                              <m: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sSub>
                            <m:sSubPr>
                              <m:ctrlP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r>
                            <a:rPr lang="en-GB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GB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sub>
                      </m:sSub>
                      <m:sSub>
                        <m:sSubPr>
                          <m:ctrlPr>
                            <a:rPr lang="en-GB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GB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  <m:r>
                                <a:rPr lang="en-GB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.</m:t>
                              </m:r>
                              <m:r>
                                <a:rPr lang="en-GB" b="0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80</m:t>
                              </m:r>
                              <m: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r>
                            <a:rPr lang="en-GB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𝐺</m:t>
                          </m:r>
                          <m:r>
                            <a:rPr lang="en-GB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    </m:t>
                          </m:r>
                        </m:sub>
                      </m:sSub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2700" y="978934"/>
                <a:ext cx="6886935" cy="57181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272" y="5515761"/>
                <a:ext cx="5086182" cy="1212961"/>
              </a:xfrm>
              <a:prstGeom prst="rect">
                <a:avLst/>
              </a:prstGeom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07000"/>
                  </a:lnSpc>
                </a:pPr>
                <a:r>
                  <a:rPr lang="en-GB" dirty="0">
                    <a:solidFill>
                      <a:srgbClr val="C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h² = 0.20;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  <m: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  <m:r>
                      <a:rPr lang="en-GB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GB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GB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.</m:t>
                    </m:r>
                    <m:r>
                      <a:rPr lang="en-GB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20</m:t>
                    </m:r>
                    <m:r>
                      <a:rPr lang="en-GB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sub>
                    </m:sSub>
                    <m:r>
                      <a:rPr lang="en-GB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de-DE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  </m:t>
                            </m:r>
                            <m: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𝐵𝐿𝑈𝑃</m:t>
                        </m:r>
                      </m:sub>
                    </m:sSub>
                    <m:sSup>
                      <m:sSupPr>
                        <m:ctrlP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sSup>
                          <m:sSupPr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GB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h</m:t>
                                    </m:r>
                                  </m:e>
                                  <m:sup>
                                    <m:r>
                                      <a:rPr lang="en-GB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p>
                        <m: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p>
                    <m:r>
                      <a:rPr lang="en-GB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sub>
                    </m:sSub>
                  </m:oMath>
                </a14:m>
                <a:endParaRPr lang="en-GB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07000"/>
                  </a:lnSpc>
                </a:pPr>
                <a:r>
                  <a:rPr lang="en-GB" dirty="0">
                    <a:solidFill>
                      <a:srgbClr val="C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‚Un-explained‘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GB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[</m:t>
                        </m:r>
                        <m:r>
                          <a:rPr lang="de-DE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GB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GB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h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]</m:t>
                        </m:r>
                        <m:sSub>
                          <m:sSubPr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GB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GB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  <m:sub>
                            <m: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𝑃</m:t>
                            </m:r>
                          </m:sub>
                        </m:sSub>
                        <m: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en-GB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96</m:t>
                        </m:r>
                      </m:e>
                      <m:sup>
                        <m: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p>
                    <m:sSub>
                      <m:sSubPr>
                        <m:ctrlP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sub>
                    </m:sSub>
                  </m:oMath>
                </a14:m>
                <a:endParaRPr lang="en-GB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07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de-DE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        </m:t>
                        </m:r>
                        <m: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d>
                          <m:dPr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GB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de-DE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  <m:r>
                                  <a:rPr lang="de-DE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GB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h</m:t>
                                </m:r>
                              </m:e>
                              <m:sup>
                                <m:r>
                                  <a:rPr lang="en-GB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  <m:sSub>
                          <m:sSubPr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GB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GB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  <m:sub>
                            <m:r>
                              <a:rPr lang="de-DE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𝐺</m:t>
                            </m:r>
                          </m:sub>
                        </m:sSub>
                        <m:sSup>
                          <m:sSupPr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de-DE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+ (</m:t>
                            </m:r>
                            <m:r>
                              <a:rPr lang="de-DE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de-DE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h</m:t>
                            </m:r>
                          </m:e>
                          <m:sup>
                            <m: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de-DE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p>
                    <m:sSub>
                      <m:sSubPr>
                        <m:ctrlP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de-DE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= </m:t>
                            </m:r>
                            <m:r>
                              <a:rPr lang="de-DE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de-DE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de-DE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96</m:t>
                            </m:r>
                            <m:r>
                              <a:rPr lang="de-DE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sub>
                    </m:sSub>
                    <m:r>
                      <a:rPr lang="en-GB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72" y="5515761"/>
                <a:ext cx="5086182" cy="121296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1168400" y="2554797"/>
            <a:ext cx="109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h²=0.908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002493" y="3505328"/>
            <a:ext cx="4984" cy="21600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359941" y="2233876"/>
            <a:ext cx="4984" cy="25200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69434" y="4500561"/>
            <a:ext cx="4984" cy="34027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002493" y="3304060"/>
            <a:ext cx="4984" cy="15768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cxnSpLocks/>
          </p:cNvCxnSpPr>
          <p:nvPr/>
        </p:nvCxnSpPr>
        <p:spPr>
          <a:xfrm>
            <a:off x="2463669" y="3049827"/>
            <a:ext cx="4984" cy="135605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580871" y="2924079"/>
            <a:ext cx="4984" cy="384739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168022" y="2284013"/>
            <a:ext cx="4984" cy="130811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572210" y="1901025"/>
            <a:ext cx="4984" cy="130811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880986" y="1730072"/>
            <a:ext cx="4984" cy="13081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209229" y="3150155"/>
            <a:ext cx="4984" cy="143962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14300" y="5566833"/>
            <a:ext cx="4893733" cy="1130300"/>
          </a:xfrm>
          <a:prstGeom prst="rect">
            <a:avLst/>
          </a:prstGeom>
          <a:solidFill>
            <a:srgbClr val="FFFFFF">
              <a:alpha val="87843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feld 5">
            <a:extLst>
              <a:ext uri="{FF2B5EF4-FFF2-40B4-BE49-F238E27FC236}">
                <a16:creationId xmlns:a16="http://schemas.microsoft.com/office/drawing/2014/main" id="{C4CFE029-4C2A-4C0B-BF56-1B99ECBEB4DC}"/>
              </a:ext>
            </a:extLst>
          </p:cNvPr>
          <p:cNvSpPr txBox="1"/>
          <p:nvPr/>
        </p:nvSpPr>
        <p:spPr>
          <a:xfrm>
            <a:off x="11540648" y="1822348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26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83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8" name="Group 517"/>
          <p:cNvGrpSpPr>
            <a:grpSpLocks noChangeAspect="1"/>
          </p:cNvGrpSpPr>
          <p:nvPr/>
        </p:nvGrpSpPr>
        <p:grpSpPr>
          <a:xfrm>
            <a:off x="72000" y="468000"/>
            <a:ext cx="7896923" cy="6310821"/>
            <a:chOff x="1804988" y="0"/>
            <a:chExt cx="8583612" cy="6859588"/>
          </a:xfrm>
        </p:grpSpPr>
        <p:grpSp>
          <p:nvGrpSpPr>
            <p:cNvPr id="517" name="Group 516"/>
            <p:cNvGrpSpPr/>
            <p:nvPr/>
          </p:nvGrpSpPr>
          <p:grpSpPr>
            <a:xfrm>
              <a:off x="1804988" y="0"/>
              <a:ext cx="8583612" cy="6859588"/>
              <a:chOff x="1804988" y="0"/>
              <a:chExt cx="8583612" cy="6859588"/>
            </a:xfrm>
          </p:grpSpPr>
          <p:sp>
            <p:nvSpPr>
              <p:cNvPr id="4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1804988" y="0"/>
                <a:ext cx="8582025" cy="685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grpSp>
            <p:nvGrpSpPr>
              <p:cNvPr id="5" name="Group 205"/>
              <p:cNvGrpSpPr>
                <a:grpSpLocks/>
              </p:cNvGrpSpPr>
              <p:nvPr/>
            </p:nvGrpSpPr>
            <p:grpSpPr bwMode="auto">
              <a:xfrm>
                <a:off x="1804988" y="0"/>
                <a:ext cx="8583612" cy="6859588"/>
                <a:chOff x="1137" y="0"/>
                <a:chExt cx="5407" cy="4321"/>
              </a:xfrm>
            </p:grpSpPr>
            <p:sp>
              <p:nvSpPr>
                <p:cNvPr id="311" name="Rectangle 5"/>
                <p:cNvSpPr>
                  <a:spLocks noChangeArrowheads="1"/>
                </p:cNvSpPr>
                <p:nvPr/>
              </p:nvSpPr>
              <p:spPr bwMode="auto">
                <a:xfrm>
                  <a:off x="1137" y="0"/>
                  <a:ext cx="5407" cy="432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12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1776" y="276"/>
                  <a:ext cx="0" cy="3405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13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5181" y="276"/>
                  <a:ext cx="0" cy="3405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14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1712" y="3681"/>
                  <a:ext cx="64" cy="0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15" name="Rectangle 9"/>
                <p:cNvSpPr>
                  <a:spLocks noChangeArrowheads="1"/>
                </p:cNvSpPr>
                <p:nvPr/>
              </p:nvSpPr>
              <p:spPr bwMode="auto">
                <a:xfrm>
                  <a:off x="1409" y="3607"/>
                  <a:ext cx="228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-12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16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1712" y="3372"/>
                  <a:ext cx="64" cy="0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17" name="Rectangle 11"/>
                <p:cNvSpPr>
                  <a:spLocks noChangeArrowheads="1"/>
                </p:cNvSpPr>
                <p:nvPr/>
              </p:nvSpPr>
              <p:spPr bwMode="auto">
                <a:xfrm>
                  <a:off x="1409" y="3298"/>
                  <a:ext cx="228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-10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18" name="Line 12"/>
                <p:cNvSpPr>
                  <a:spLocks noChangeShapeType="1"/>
                </p:cNvSpPr>
                <p:nvPr/>
              </p:nvSpPr>
              <p:spPr bwMode="auto">
                <a:xfrm flipH="1">
                  <a:off x="1712" y="3063"/>
                  <a:ext cx="64" cy="0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19" name="Rectangle 13"/>
                <p:cNvSpPr>
                  <a:spLocks noChangeArrowheads="1"/>
                </p:cNvSpPr>
                <p:nvPr/>
              </p:nvSpPr>
              <p:spPr bwMode="auto">
                <a:xfrm>
                  <a:off x="1494" y="2988"/>
                  <a:ext cx="140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-8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0" name="Line 14"/>
                <p:cNvSpPr>
                  <a:spLocks noChangeShapeType="1"/>
                </p:cNvSpPr>
                <p:nvPr/>
              </p:nvSpPr>
              <p:spPr bwMode="auto">
                <a:xfrm flipH="1">
                  <a:off x="1712" y="2753"/>
                  <a:ext cx="64" cy="0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21" name="Rectangle 15"/>
                <p:cNvSpPr>
                  <a:spLocks noChangeArrowheads="1"/>
                </p:cNvSpPr>
                <p:nvPr/>
              </p:nvSpPr>
              <p:spPr bwMode="auto">
                <a:xfrm>
                  <a:off x="1494" y="2679"/>
                  <a:ext cx="140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-6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2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1712" y="2444"/>
                  <a:ext cx="64" cy="0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23" name="Rectangle 17"/>
                <p:cNvSpPr>
                  <a:spLocks noChangeArrowheads="1"/>
                </p:cNvSpPr>
                <p:nvPr/>
              </p:nvSpPr>
              <p:spPr bwMode="auto">
                <a:xfrm>
                  <a:off x="1494" y="2370"/>
                  <a:ext cx="140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-4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4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1712" y="2133"/>
                  <a:ext cx="64" cy="0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25" name="Rectangle 19"/>
                <p:cNvSpPr>
                  <a:spLocks noChangeArrowheads="1"/>
                </p:cNvSpPr>
                <p:nvPr/>
              </p:nvSpPr>
              <p:spPr bwMode="auto">
                <a:xfrm>
                  <a:off x="1494" y="2059"/>
                  <a:ext cx="140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-2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6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1712" y="1824"/>
                  <a:ext cx="64" cy="0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27" name="Rectangle 21"/>
                <p:cNvSpPr>
                  <a:spLocks noChangeArrowheads="1"/>
                </p:cNvSpPr>
                <p:nvPr/>
              </p:nvSpPr>
              <p:spPr bwMode="auto">
                <a:xfrm>
                  <a:off x="1545" y="1750"/>
                  <a:ext cx="88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8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1712" y="1515"/>
                  <a:ext cx="64" cy="0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29" name="Rectangle 23"/>
                <p:cNvSpPr>
                  <a:spLocks noChangeArrowheads="1"/>
                </p:cNvSpPr>
                <p:nvPr/>
              </p:nvSpPr>
              <p:spPr bwMode="auto">
                <a:xfrm>
                  <a:off x="1545" y="1441"/>
                  <a:ext cx="88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2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30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1712" y="1205"/>
                  <a:ext cx="64" cy="0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31" name="Rectangle 25"/>
                <p:cNvSpPr>
                  <a:spLocks noChangeArrowheads="1"/>
                </p:cNvSpPr>
                <p:nvPr/>
              </p:nvSpPr>
              <p:spPr bwMode="auto">
                <a:xfrm>
                  <a:off x="1545" y="1131"/>
                  <a:ext cx="88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4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32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1712" y="895"/>
                  <a:ext cx="64" cy="0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33" name="Rectangle 27"/>
                <p:cNvSpPr>
                  <a:spLocks noChangeArrowheads="1"/>
                </p:cNvSpPr>
                <p:nvPr/>
              </p:nvSpPr>
              <p:spPr bwMode="auto">
                <a:xfrm>
                  <a:off x="1545" y="821"/>
                  <a:ext cx="88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6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34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1712" y="586"/>
                  <a:ext cx="64" cy="0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35" name="Rectangle 29"/>
                <p:cNvSpPr>
                  <a:spLocks noChangeArrowheads="1"/>
                </p:cNvSpPr>
                <p:nvPr/>
              </p:nvSpPr>
              <p:spPr bwMode="auto">
                <a:xfrm>
                  <a:off x="1545" y="512"/>
                  <a:ext cx="88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8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36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1712" y="276"/>
                  <a:ext cx="64" cy="0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37" name="Rectangle 31"/>
                <p:cNvSpPr>
                  <a:spLocks noChangeArrowheads="1"/>
                </p:cNvSpPr>
                <p:nvPr/>
              </p:nvSpPr>
              <p:spPr bwMode="auto">
                <a:xfrm>
                  <a:off x="1460" y="202"/>
                  <a:ext cx="176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10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38" name="Rectangle 32"/>
                <p:cNvSpPr>
                  <a:spLocks noChangeArrowheads="1"/>
                </p:cNvSpPr>
                <p:nvPr/>
              </p:nvSpPr>
              <p:spPr bwMode="auto">
                <a:xfrm rot="16200000">
                  <a:off x="59" y="1864"/>
                  <a:ext cx="2523" cy="2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22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‘</a:t>
                  </a:r>
                  <a:r>
                    <a:rPr kumimoji="0" lang="en-GB" altLang="en-US" sz="2200" b="0" i="0" u="none" strike="noStrike" cap="none" normalizeH="0" baseline="0" dirty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Arial" panose="020B0604020202020204" pitchFamily="34" charset="0"/>
                    </a:rPr>
                    <a:t>True</a:t>
                  </a:r>
                  <a:r>
                    <a:rPr kumimoji="0" lang="en-GB" altLang="en-US" sz="22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' </a:t>
                  </a:r>
                  <a:r>
                    <a:rPr kumimoji="0" lang="en-GB" altLang="en-US" sz="2200" b="0" i="0" u="none" strike="noStrike" cap="none" normalizeH="0" baseline="0" dirty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Arial" panose="020B0604020202020204" pitchFamily="34" charset="0"/>
                    </a:rPr>
                    <a:t>G effects</a:t>
                  </a:r>
                  <a:r>
                    <a:rPr kumimoji="0" lang="en-GB" altLang="en-US" sz="22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; </a:t>
                  </a:r>
                  <a:r>
                    <a:rPr kumimoji="0" lang="en-GB" altLang="en-US" sz="2200" b="0" i="0" u="none" strike="noStrike" cap="none" normalizeH="0" baseline="0" dirty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Arial" panose="020B0604020202020204" pitchFamily="34" charset="0"/>
                    </a:rPr>
                    <a:t>BLUP effects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39" name="Line 33"/>
                <p:cNvSpPr>
                  <a:spLocks noChangeShapeType="1"/>
                </p:cNvSpPr>
                <p:nvPr/>
              </p:nvSpPr>
              <p:spPr bwMode="auto">
                <a:xfrm>
                  <a:off x="1776" y="3681"/>
                  <a:ext cx="3405" cy="0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40" name="Line 34"/>
                <p:cNvSpPr>
                  <a:spLocks noChangeShapeType="1"/>
                </p:cNvSpPr>
                <p:nvPr/>
              </p:nvSpPr>
              <p:spPr bwMode="auto">
                <a:xfrm>
                  <a:off x="1776" y="276"/>
                  <a:ext cx="3405" cy="0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41" name="Line 35"/>
                <p:cNvSpPr>
                  <a:spLocks noChangeShapeType="1"/>
                </p:cNvSpPr>
                <p:nvPr/>
              </p:nvSpPr>
              <p:spPr bwMode="auto">
                <a:xfrm>
                  <a:off x="1776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42" name="Rectangle 36"/>
                <p:cNvSpPr>
                  <a:spLocks noChangeArrowheads="1"/>
                </p:cNvSpPr>
                <p:nvPr/>
              </p:nvSpPr>
              <p:spPr bwMode="auto">
                <a:xfrm>
                  <a:off x="1632" y="3760"/>
                  <a:ext cx="228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-12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43" name="Line 37"/>
                <p:cNvSpPr>
                  <a:spLocks noChangeShapeType="1"/>
                </p:cNvSpPr>
                <p:nvPr/>
              </p:nvSpPr>
              <p:spPr bwMode="auto">
                <a:xfrm>
                  <a:off x="2085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44" name="Rectangle 38"/>
                <p:cNvSpPr>
                  <a:spLocks noChangeArrowheads="1"/>
                </p:cNvSpPr>
                <p:nvPr/>
              </p:nvSpPr>
              <p:spPr bwMode="auto">
                <a:xfrm>
                  <a:off x="1941" y="3760"/>
                  <a:ext cx="228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-10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45" name="Line 39"/>
                <p:cNvSpPr>
                  <a:spLocks noChangeShapeType="1"/>
                </p:cNvSpPr>
                <p:nvPr/>
              </p:nvSpPr>
              <p:spPr bwMode="auto">
                <a:xfrm>
                  <a:off x="2394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46" name="Rectangle 40"/>
                <p:cNvSpPr>
                  <a:spLocks noChangeArrowheads="1"/>
                </p:cNvSpPr>
                <p:nvPr/>
              </p:nvSpPr>
              <p:spPr bwMode="auto">
                <a:xfrm>
                  <a:off x="2294" y="3760"/>
                  <a:ext cx="140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-8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47" name="Line 41"/>
                <p:cNvSpPr>
                  <a:spLocks noChangeShapeType="1"/>
                </p:cNvSpPr>
                <p:nvPr/>
              </p:nvSpPr>
              <p:spPr bwMode="auto">
                <a:xfrm>
                  <a:off x="2704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48" name="Rectangle 42"/>
                <p:cNvSpPr>
                  <a:spLocks noChangeArrowheads="1"/>
                </p:cNvSpPr>
                <p:nvPr/>
              </p:nvSpPr>
              <p:spPr bwMode="auto">
                <a:xfrm>
                  <a:off x="2603" y="3760"/>
                  <a:ext cx="140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-6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49" name="Line 43"/>
                <p:cNvSpPr>
                  <a:spLocks noChangeShapeType="1"/>
                </p:cNvSpPr>
                <p:nvPr/>
              </p:nvSpPr>
              <p:spPr bwMode="auto">
                <a:xfrm>
                  <a:off x="3014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50" name="Rectangle 44"/>
                <p:cNvSpPr>
                  <a:spLocks noChangeArrowheads="1"/>
                </p:cNvSpPr>
                <p:nvPr/>
              </p:nvSpPr>
              <p:spPr bwMode="auto">
                <a:xfrm>
                  <a:off x="2913" y="3760"/>
                  <a:ext cx="140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-4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51" name="Line 45"/>
                <p:cNvSpPr>
                  <a:spLocks noChangeShapeType="1"/>
                </p:cNvSpPr>
                <p:nvPr/>
              </p:nvSpPr>
              <p:spPr bwMode="auto">
                <a:xfrm>
                  <a:off x="3323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52" name="Rectangle 46"/>
                <p:cNvSpPr>
                  <a:spLocks noChangeArrowheads="1"/>
                </p:cNvSpPr>
                <p:nvPr/>
              </p:nvSpPr>
              <p:spPr bwMode="auto">
                <a:xfrm>
                  <a:off x="3223" y="3760"/>
                  <a:ext cx="140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-2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53" name="Line 47"/>
                <p:cNvSpPr>
                  <a:spLocks noChangeShapeType="1"/>
                </p:cNvSpPr>
                <p:nvPr/>
              </p:nvSpPr>
              <p:spPr bwMode="auto">
                <a:xfrm>
                  <a:off x="3633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54" name="Rectangle 48"/>
                <p:cNvSpPr>
                  <a:spLocks noChangeArrowheads="1"/>
                </p:cNvSpPr>
                <p:nvPr/>
              </p:nvSpPr>
              <p:spPr bwMode="auto">
                <a:xfrm>
                  <a:off x="3557" y="3760"/>
                  <a:ext cx="88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55" name="Line 49"/>
                <p:cNvSpPr>
                  <a:spLocks noChangeShapeType="1"/>
                </p:cNvSpPr>
                <p:nvPr/>
              </p:nvSpPr>
              <p:spPr bwMode="auto">
                <a:xfrm>
                  <a:off x="3942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56" name="Rectangle 50"/>
                <p:cNvSpPr>
                  <a:spLocks noChangeArrowheads="1"/>
                </p:cNvSpPr>
                <p:nvPr/>
              </p:nvSpPr>
              <p:spPr bwMode="auto">
                <a:xfrm>
                  <a:off x="3866" y="3760"/>
                  <a:ext cx="88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2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57" name="Line 51"/>
                <p:cNvSpPr>
                  <a:spLocks noChangeShapeType="1"/>
                </p:cNvSpPr>
                <p:nvPr/>
              </p:nvSpPr>
              <p:spPr bwMode="auto">
                <a:xfrm>
                  <a:off x="4252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58" name="Rectangle 52"/>
                <p:cNvSpPr>
                  <a:spLocks noChangeArrowheads="1"/>
                </p:cNvSpPr>
                <p:nvPr/>
              </p:nvSpPr>
              <p:spPr bwMode="auto">
                <a:xfrm>
                  <a:off x="4176" y="3760"/>
                  <a:ext cx="88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4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59" name="Line 53"/>
                <p:cNvSpPr>
                  <a:spLocks noChangeShapeType="1"/>
                </p:cNvSpPr>
                <p:nvPr/>
              </p:nvSpPr>
              <p:spPr bwMode="auto">
                <a:xfrm>
                  <a:off x="4562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60" name="Rectangle 54"/>
                <p:cNvSpPr>
                  <a:spLocks noChangeArrowheads="1"/>
                </p:cNvSpPr>
                <p:nvPr/>
              </p:nvSpPr>
              <p:spPr bwMode="auto">
                <a:xfrm>
                  <a:off x="4486" y="3760"/>
                  <a:ext cx="88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6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61" name="Line 55"/>
                <p:cNvSpPr>
                  <a:spLocks noChangeShapeType="1"/>
                </p:cNvSpPr>
                <p:nvPr/>
              </p:nvSpPr>
              <p:spPr bwMode="auto">
                <a:xfrm>
                  <a:off x="4871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62" name="Rectangle 56"/>
                <p:cNvSpPr>
                  <a:spLocks noChangeArrowheads="1"/>
                </p:cNvSpPr>
                <p:nvPr/>
              </p:nvSpPr>
              <p:spPr bwMode="auto">
                <a:xfrm>
                  <a:off x="4796" y="3760"/>
                  <a:ext cx="88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8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63" name="Line 57"/>
                <p:cNvSpPr>
                  <a:spLocks noChangeShapeType="1"/>
                </p:cNvSpPr>
                <p:nvPr/>
              </p:nvSpPr>
              <p:spPr bwMode="auto">
                <a:xfrm>
                  <a:off x="5181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64" name="Rectangle 58"/>
                <p:cNvSpPr>
                  <a:spLocks noChangeArrowheads="1"/>
                </p:cNvSpPr>
                <p:nvPr/>
              </p:nvSpPr>
              <p:spPr bwMode="auto">
                <a:xfrm>
                  <a:off x="5063" y="3760"/>
                  <a:ext cx="176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10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65" name="Rectangle 59"/>
                <p:cNvSpPr>
                  <a:spLocks noChangeArrowheads="1"/>
                </p:cNvSpPr>
                <p:nvPr/>
              </p:nvSpPr>
              <p:spPr bwMode="auto">
                <a:xfrm>
                  <a:off x="2427" y="3911"/>
                  <a:ext cx="2108" cy="2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22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Phenotypic effects (E=2)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66" name="Oval 60"/>
                <p:cNvSpPr>
                  <a:spLocks noChangeArrowheads="1"/>
                </p:cNvSpPr>
                <p:nvPr/>
              </p:nvSpPr>
              <p:spPr bwMode="auto">
                <a:xfrm>
                  <a:off x="2475" y="3242"/>
                  <a:ext cx="100" cy="100"/>
                </a:xfrm>
                <a:prstGeom prst="ellipse">
                  <a:avLst/>
                </a:pr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67" name="Oval 61"/>
                <p:cNvSpPr>
                  <a:spLocks noChangeArrowheads="1"/>
                </p:cNvSpPr>
                <p:nvPr/>
              </p:nvSpPr>
              <p:spPr bwMode="auto">
                <a:xfrm>
                  <a:off x="3220" y="2164"/>
                  <a:ext cx="100" cy="101"/>
                </a:xfrm>
                <a:prstGeom prst="ellipse">
                  <a:avLst/>
                </a:pr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68" name="Oval 62"/>
                <p:cNvSpPr>
                  <a:spLocks noChangeArrowheads="1"/>
                </p:cNvSpPr>
                <p:nvPr/>
              </p:nvSpPr>
              <p:spPr bwMode="auto">
                <a:xfrm>
                  <a:off x="1844" y="2514"/>
                  <a:ext cx="100" cy="101"/>
                </a:xfrm>
                <a:prstGeom prst="ellipse">
                  <a:avLst/>
                </a:pr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69" name="Oval 63"/>
                <p:cNvSpPr>
                  <a:spLocks noChangeArrowheads="1"/>
                </p:cNvSpPr>
                <p:nvPr/>
              </p:nvSpPr>
              <p:spPr bwMode="auto">
                <a:xfrm>
                  <a:off x="3541" y="1991"/>
                  <a:ext cx="100" cy="101"/>
                </a:xfrm>
                <a:prstGeom prst="ellipse">
                  <a:avLst/>
                </a:pr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70" name="Oval 64"/>
                <p:cNvSpPr>
                  <a:spLocks noChangeArrowheads="1"/>
                </p:cNvSpPr>
                <p:nvPr/>
              </p:nvSpPr>
              <p:spPr bwMode="auto">
                <a:xfrm>
                  <a:off x="3901" y="2013"/>
                  <a:ext cx="101" cy="100"/>
                </a:xfrm>
                <a:prstGeom prst="ellipse">
                  <a:avLst/>
                </a:pr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71" name="Oval 65"/>
                <p:cNvSpPr>
                  <a:spLocks noChangeArrowheads="1"/>
                </p:cNvSpPr>
                <p:nvPr/>
              </p:nvSpPr>
              <p:spPr bwMode="auto">
                <a:xfrm>
                  <a:off x="2933" y="1388"/>
                  <a:ext cx="101" cy="101"/>
                </a:xfrm>
                <a:prstGeom prst="ellipse">
                  <a:avLst/>
                </a:pr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72" name="Oval 66"/>
                <p:cNvSpPr>
                  <a:spLocks noChangeArrowheads="1"/>
                </p:cNvSpPr>
                <p:nvPr/>
              </p:nvSpPr>
              <p:spPr bwMode="auto">
                <a:xfrm>
                  <a:off x="3322" y="2148"/>
                  <a:ext cx="101" cy="101"/>
                </a:xfrm>
                <a:prstGeom prst="ellipse">
                  <a:avLst/>
                </a:pr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73" name="Oval 67"/>
                <p:cNvSpPr>
                  <a:spLocks noChangeArrowheads="1"/>
                </p:cNvSpPr>
                <p:nvPr/>
              </p:nvSpPr>
              <p:spPr bwMode="auto">
                <a:xfrm>
                  <a:off x="4127" y="1173"/>
                  <a:ext cx="100" cy="101"/>
                </a:xfrm>
                <a:prstGeom prst="ellipse">
                  <a:avLst/>
                </a:pr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74" name="Oval 68"/>
                <p:cNvSpPr>
                  <a:spLocks noChangeArrowheads="1"/>
                </p:cNvSpPr>
                <p:nvPr/>
              </p:nvSpPr>
              <p:spPr bwMode="auto">
                <a:xfrm>
                  <a:off x="4057" y="1369"/>
                  <a:ext cx="101" cy="102"/>
                </a:xfrm>
                <a:prstGeom prst="ellipse">
                  <a:avLst/>
                </a:pr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75" name="Oval 69"/>
                <p:cNvSpPr>
                  <a:spLocks noChangeArrowheads="1"/>
                </p:cNvSpPr>
                <p:nvPr/>
              </p:nvSpPr>
              <p:spPr bwMode="auto">
                <a:xfrm>
                  <a:off x="5054" y="829"/>
                  <a:ext cx="101" cy="101"/>
                </a:xfrm>
                <a:prstGeom prst="ellipse">
                  <a:avLst/>
                </a:pr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76" name="Oval 70"/>
                <p:cNvSpPr>
                  <a:spLocks noChangeArrowheads="1"/>
                </p:cNvSpPr>
                <p:nvPr/>
              </p:nvSpPr>
              <p:spPr bwMode="auto">
                <a:xfrm>
                  <a:off x="4937" y="685"/>
                  <a:ext cx="100" cy="101"/>
                </a:xfrm>
                <a:prstGeom prst="ellipse">
                  <a:avLst/>
                </a:pr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77" name="Oval 71"/>
                <p:cNvSpPr>
                  <a:spLocks noChangeArrowheads="1"/>
                </p:cNvSpPr>
                <p:nvPr/>
              </p:nvSpPr>
              <p:spPr bwMode="auto">
                <a:xfrm>
                  <a:off x="2475" y="2512"/>
                  <a:ext cx="100" cy="100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78" name="Line 72"/>
                <p:cNvSpPr>
                  <a:spLocks noChangeShapeType="1"/>
                </p:cNvSpPr>
                <p:nvPr/>
              </p:nvSpPr>
              <p:spPr bwMode="auto">
                <a:xfrm>
                  <a:off x="2474" y="2562"/>
                  <a:ext cx="101" cy="0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79" name="Line 73"/>
                <p:cNvSpPr>
                  <a:spLocks noChangeShapeType="1"/>
                </p:cNvSpPr>
                <p:nvPr/>
              </p:nvSpPr>
              <p:spPr bwMode="auto">
                <a:xfrm>
                  <a:off x="2525" y="2511"/>
                  <a:ext cx="0" cy="101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80" name="Oval 74"/>
                <p:cNvSpPr>
                  <a:spLocks noChangeArrowheads="1"/>
                </p:cNvSpPr>
                <p:nvPr/>
              </p:nvSpPr>
              <p:spPr bwMode="auto">
                <a:xfrm>
                  <a:off x="3220" y="2015"/>
                  <a:ext cx="100" cy="101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81" name="Line 75"/>
                <p:cNvSpPr>
                  <a:spLocks noChangeShapeType="1"/>
                </p:cNvSpPr>
                <p:nvPr/>
              </p:nvSpPr>
              <p:spPr bwMode="auto">
                <a:xfrm>
                  <a:off x="3220" y="2065"/>
                  <a:ext cx="100" cy="0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82" name="Line 76"/>
                <p:cNvSpPr>
                  <a:spLocks noChangeShapeType="1"/>
                </p:cNvSpPr>
                <p:nvPr/>
              </p:nvSpPr>
              <p:spPr bwMode="auto">
                <a:xfrm>
                  <a:off x="3270" y="2015"/>
                  <a:ext cx="0" cy="101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83" name="Oval 77"/>
                <p:cNvSpPr>
                  <a:spLocks noChangeArrowheads="1"/>
                </p:cNvSpPr>
                <p:nvPr/>
              </p:nvSpPr>
              <p:spPr bwMode="auto">
                <a:xfrm>
                  <a:off x="1844" y="2932"/>
                  <a:ext cx="100" cy="100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84" name="Line 78"/>
                <p:cNvSpPr>
                  <a:spLocks noChangeShapeType="1"/>
                </p:cNvSpPr>
                <p:nvPr/>
              </p:nvSpPr>
              <p:spPr bwMode="auto">
                <a:xfrm>
                  <a:off x="1844" y="2981"/>
                  <a:ext cx="100" cy="0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85" name="Line 79"/>
                <p:cNvSpPr>
                  <a:spLocks noChangeShapeType="1"/>
                </p:cNvSpPr>
                <p:nvPr/>
              </p:nvSpPr>
              <p:spPr bwMode="auto">
                <a:xfrm>
                  <a:off x="1894" y="2931"/>
                  <a:ext cx="0" cy="100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86" name="Oval 80"/>
                <p:cNvSpPr>
                  <a:spLocks noChangeArrowheads="1"/>
                </p:cNvSpPr>
                <p:nvPr/>
              </p:nvSpPr>
              <p:spPr bwMode="auto">
                <a:xfrm>
                  <a:off x="3541" y="1802"/>
                  <a:ext cx="100" cy="101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87" name="Line 81"/>
                <p:cNvSpPr>
                  <a:spLocks noChangeShapeType="1"/>
                </p:cNvSpPr>
                <p:nvPr/>
              </p:nvSpPr>
              <p:spPr bwMode="auto">
                <a:xfrm>
                  <a:off x="3540" y="1852"/>
                  <a:ext cx="100" cy="0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88" name="Line 82"/>
                <p:cNvSpPr>
                  <a:spLocks noChangeShapeType="1"/>
                </p:cNvSpPr>
                <p:nvPr/>
              </p:nvSpPr>
              <p:spPr bwMode="auto">
                <a:xfrm>
                  <a:off x="3591" y="1802"/>
                  <a:ext cx="0" cy="101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89" name="Oval 83"/>
                <p:cNvSpPr>
                  <a:spLocks noChangeArrowheads="1"/>
                </p:cNvSpPr>
                <p:nvPr/>
              </p:nvSpPr>
              <p:spPr bwMode="auto">
                <a:xfrm>
                  <a:off x="3901" y="1562"/>
                  <a:ext cx="101" cy="101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90" name="Line 84"/>
                <p:cNvSpPr>
                  <a:spLocks noChangeShapeType="1"/>
                </p:cNvSpPr>
                <p:nvPr/>
              </p:nvSpPr>
              <p:spPr bwMode="auto">
                <a:xfrm>
                  <a:off x="3901" y="1612"/>
                  <a:ext cx="100" cy="0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91" name="Line 85"/>
                <p:cNvSpPr>
                  <a:spLocks noChangeShapeType="1"/>
                </p:cNvSpPr>
                <p:nvPr/>
              </p:nvSpPr>
              <p:spPr bwMode="auto">
                <a:xfrm>
                  <a:off x="3951" y="1562"/>
                  <a:ext cx="0" cy="101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92" name="Oval 86"/>
                <p:cNvSpPr>
                  <a:spLocks noChangeArrowheads="1"/>
                </p:cNvSpPr>
                <p:nvPr/>
              </p:nvSpPr>
              <p:spPr bwMode="auto">
                <a:xfrm>
                  <a:off x="2933" y="2207"/>
                  <a:ext cx="101" cy="100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93" name="Line 87"/>
                <p:cNvSpPr>
                  <a:spLocks noChangeShapeType="1"/>
                </p:cNvSpPr>
                <p:nvPr/>
              </p:nvSpPr>
              <p:spPr bwMode="auto">
                <a:xfrm>
                  <a:off x="2932" y="2256"/>
                  <a:ext cx="102" cy="0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94" name="Line 88"/>
                <p:cNvSpPr>
                  <a:spLocks noChangeShapeType="1"/>
                </p:cNvSpPr>
                <p:nvPr/>
              </p:nvSpPr>
              <p:spPr bwMode="auto">
                <a:xfrm>
                  <a:off x="2983" y="2207"/>
                  <a:ext cx="0" cy="100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95" name="Oval 89"/>
                <p:cNvSpPr>
                  <a:spLocks noChangeArrowheads="1"/>
                </p:cNvSpPr>
                <p:nvPr/>
              </p:nvSpPr>
              <p:spPr bwMode="auto">
                <a:xfrm>
                  <a:off x="3322" y="1947"/>
                  <a:ext cx="101" cy="102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96" name="Line 90"/>
                <p:cNvSpPr>
                  <a:spLocks noChangeShapeType="1"/>
                </p:cNvSpPr>
                <p:nvPr/>
              </p:nvSpPr>
              <p:spPr bwMode="auto">
                <a:xfrm>
                  <a:off x="3322" y="1998"/>
                  <a:ext cx="101" cy="0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97" name="Line 91"/>
                <p:cNvSpPr>
                  <a:spLocks noChangeShapeType="1"/>
                </p:cNvSpPr>
                <p:nvPr/>
              </p:nvSpPr>
              <p:spPr bwMode="auto">
                <a:xfrm>
                  <a:off x="3372" y="1947"/>
                  <a:ext cx="0" cy="101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98" name="Oval 92"/>
                <p:cNvSpPr>
                  <a:spLocks noChangeArrowheads="1"/>
                </p:cNvSpPr>
                <p:nvPr/>
              </p:nvSpPr>
              <p:spPr bwMode="auto">
                <a:xfrm>
                  <a:off x="4127" y="1412"/>
                  <a:ext cx="100" cy="100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99" name="Line 93"/>
                <p:cNvSpPr>
                  <a:spLocks noChangeShapeType="1"/>
                </p:cNvSpPr>
                <p:nvPr/>
              </p:nvSpPr>
              <p:spPr bwMode="auto">
                <a:xfrm>
                  <a:off x="4127" y="1462"/>
                  <a:ext cx="100" cy="0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00" name="Line 94"/>
                <p:cNvSpPr>
                  <a:spLocks noChangeShapeType="1"/>
                </p:cNvSpPr>
                <p:nvPr/>
              </p:nvSpPr>
              <p:spPr bwMode="auto">
                <a:xfrm>
                  <a:off x="4177" y="1412"/>
                  <a:ext cx="0" cy="100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01" name="Oval 95"/>
                <p:cNvSpPr>
                  <a:spLocks noChangeArrowheads="1"/>
                </p:cNvSpPr>
                <p:nvPr/>
              </p:nvSpPr>
              <p:spPr bwMode="auto">
                <a:xfrm>
                  <a:off x="4057" y="1458"/>
                  <a:ext cx="101" cy="101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02" name="Line 96"/>
                <p:cNvSpPr>
                  <a:spLocks noChangeShapeType="1"/>
                </p:cNvSpPr>
                <p:nvPr/>
              </p:nvSpPr>
              <p:spPr bwMode="auto">
                <a:xfrm>
                  <a:off x="4057" y="1508"/>
                  <a:ext cx="101" cy="0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03" name="Line 97"/>
                <p:cNvSpPr>
                  <a:spLocks noChangeShapeType="1"/>
                </p:cNvSpPr>
                <p:nvPr/>
              </p:nvSpPr>
              <p:spPr bwMode="auto">
                <a:xfrm>
                  <a:off x="4108" y="1458"/>
                  <a:ext cx="0" cy="101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04" name="Oval 98"/>
                <p:cNvSpPr>
                  <a:spLocks noChangeArrowheads="1"/>
                </p:cNvSpPr>
                <p:nvPr/>
              </p:nvSpPr>
              <p:spPr bwMode="auto">
                <a:xfrm>
                  <a:off x="5054" y="795"/>
                  <a:ext cx="101" cy="100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05" name="Line 99"/>
                <p:cNvSpPr>
                  <a:spLocks noChangeShapeType="1"/>
                </p:cNvSpPr>
                <p:nvPr/>
              </p:nvSpPr>
              <p:spPr bwMode="auto">
                <a:xfrm>
                  <a:off x="5054" y="845"/>
                  <a:ext cx="101" cy="0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06" name="Line 100"/>
                <p:cNvSpPr>
                  <a:spLocks noChangeShapeType="1"/>
                </p:cNvSpPr>
                <p:nvPr/>
              </p:nvSpPr>
              <p:spPr bwMode="auto">
                <a:xfrm>
                  <a:off x="5105" y="795"/>
                  <a:ext cx="0" cy="100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07" name="Oval 101"/>
                <p:cNvSpPr>
                  <a:spLocks noChangeArrowheads="1"/>
                </p:cNvSpPr>
                <p:nvPr/>
              </p:nvSpPr>
              <p:spPr bwMode="auto">
                <a:xfrm>
                  <a:off x="4937" y="873"/>
                  <a:ext cx="100" cy="101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08" name="Line 102"/>
                <p:cNvSpPr>
                  <a:spLocks noChangeShapeType="1"/>
                </p:cNvSpPr>
                <p:nvPr/>
              </p:nvSpPr>
              <p:spPr bwMode="auto">
                <a:xfrm>
                  <a:off x="4936" y="924"/>
                  <a:ext cx="101" cy="0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09" name="Line 103"/>
                <p:cNvSpPr>
                  <a:spLocks noChangeShapeType="1"/>
                </p:cNvSpPr>
                <p:nvPr/>
              </p:nvSpPr>
              <p:spPr bwMode="auto">
                <a:xfrm>
                  <a:off x="4987" y="873"/>
                  <a:ext cx="0" cy="101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10" name="Oval 104"/>
                <p:cNvSpPr>
                  <a:spLocks noChangeArrowheads="1"/>
                </p:cNvSpPr>
                <p:nvPr/>
              </p:nvSpPr>
              <p:spPr bwMode="auto">
                <a:xfrm>
                  <a:off x="1802" y="3242"/>
                  <a:ext cx="102" cy="100"/>
                </a:xfrm>
                <a:prstGeom prst="ellipse">
                  <a:avLst/>
                </a:prstGeom>
                <a:noFill/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11" name="Oval 105"/>
                <p:cNvSpPr>
                  <a:spLocks noChangeArrowheads="1"/>
                </p:cNvSpPr>
                <p:nvPr/>
              </p:nvSpPr>
              <p:spPr bwMode="auto">
                <a:xfrm>
                  <a:off x="1802" y="2164"/>
                  <a:ext cx="102" cy="101"/>
                </a:xfrm>
                <a:prstGeom prst="ellipse">
                  <a:avLst/>
                </a:prstGeom>
                <a:noFill/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12" name="Oval 106"/>
                <p:cNvSpPr>
                  <a:spLocks noChangeArrowheads="1"/>
                </p:cNvSpPr>
                <p:nvPr/>
              </p:nvSpPr>
              <p:spPr bwMode="auto">
                <a:xfrm>
                  <a:off x="1802" y="2514"/>
                  <a:ext cx="102" cy="101"/>
                </a:xfrm>
                <a:prstGeom prst="ellipse">
                  <a:avLst/>
                </a:prstGeom>
                <a:noFill/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13" name="Oval 107"/>
                <p:cNvSpPr>
                  <a:spLocks noChangeArrowheads="1"/>
                </p:cNvSpPr>
                <p:nvPr/>
              </p:nvSpPr>
              <p:spPr bwMode="auto">
                <a:xfrm>
                  <a:off x="1802" y="1991"/>
                  <a:ext cx="102" cy="101"/>
                </a:xfrm>
                <a:prstGeom prst="ellipse">
                  <a:avLst/>
                </a:prstGeom>
                <a:noFill/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14" name="Oval 108"/>
                <p:cNvSpPr>
                  <a:spLocks noChangeArrowheads="1"/>
                </p:cNvSpPr>
                <p:nvPr/>
              </p:nvSpPr>
              <p:spPr bwMode="auto">
                <a:xfrm>
                  <a:off x="1802" y="2013"/>
                  <a:ext cx="102" cy="100"/>
                </a:xfrm>
                <a:prstGeom prst="ellipse">
                  <a:avLst/>
                </a:prstGeom>
                <a:noFill/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15" name="Oval 109"/>
                <p:cNvSpPr>
                  <a:spLocks noChangeArrowheads="1"/>
                </p:cNvSpPr>
                <p:nvPr/>
              </p:nvSpPr>
              <p:spPr bwMode="auto">
                <a:xfrm>
                  <a:off x="1802" y="1388"/>
                  <a:ext cx="102" cy="101"/>
                </a:xfrm>
                <a:prstGeom prst="ellipse">
                  <a:avLst/>
                </a:prstGeom>
                <a:noFill/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16" name="Oval 110"/>
                <p:cNvSpPr>
                  <a:spLocks noChangeArrowheads="1"/>
                </p:cNvSpPr>
                <p:nvPr/>
              </p:nvSpPr>
              <p:spPr bwMode="auto">
                <a:xfrm>
                  <a:off x="1802" y="2148"/>
                  <a:ext cx="102" cy="101"/>
                </a:xfrm>
                <a:prstGeom prst="ellipse">
                  <a:avLst/>
                </a:prstGeom>
                <a:noFill/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17" name="Oval 111"/>
                <p:cNvSpPr>
                  <a:spLocks noChangeArrowheads="1"/>
                </p:cNvSpPr>
                <p:nvPr/>
              </p:nvSpPr>
              <p:spPr bwMode="auto">
                <a:xfrm>
                  <a:off x="1802" y="1173"/>
                  <a:ext cx="102" cy="101"/>
                </a:xfrm>
                <a:prstGeom prst="ellipse">
                  <a:avLst/>
                </a:prstGeom>
                <a:noFill/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18" name="Oval 112"/>
                <p:cNvSpPr>
                  <a:spLocks noChangeArrowheads="1"/>
                </p:cNvSpPr>
                <p:nvPr/>
              </p:nvSpPr>
              <p:spPr bwMode="auto">
                <a:xfrm>
                  <a:off x="1802" y="1369"/>
                  <a:ext cx="102" cy="102"/>
                </a:xfrm>
                <a:prstGeom prst="ellipse">
                  <a:avLst/>
                </a:prstGeom>
                <a:noFill/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19" name="Oval 113"/>
                <p:cNvSpPr>
                  <a:spLocks noChangeArrowheads="1"/>
                </p:cNvSpPr>
                <p:nvPr/>
              </p:nvSpPr>
              <p:spPr bwMode="auto">
                <a:xfrm>
                  <a:off x="1802" y="829"/>
                  <a:ext cx="102" cy="101"/>
                </a:xfrm>
                <a:prstGeom prst="ellipse">
                  <a:avLst/>
                </a:prstGeom>
                <a:noFill/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20" name="Oval 114"/>
                <p:cNvSpPr>
                  <a:spLocks noChangeArrowheads="1"/>
                </p:cNvSpPr>
                <p:nvPr/>
              </p:nvSpPr>
              <p:spPr bwMode="auto">
                <a:xfrm>
                  <a:off x="1802" y="685"/>
                  <a:ext cx="102" cy="101"/>
                </a:xfrm>
                <a:prstGeom prst="ellipse">
                  <a:avLst/>
                </a:prstGeom>
                <a:noFill/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21" name="Oval 115"/>
                <p:cNvSpPr>
                  <a:spLocks noChangeArrowheads="1"/>
                </p:cNvSpPr>
                <p:nvPr/>
              </p:nvSpPr>
              <p:spPr bwMode="auto">
                <a:xfrm>
                  <a:off x="2475" y="3554"/>
                  <a:ext cx="100" cy="101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22" name="Oval 116"/>
                <p:cNvSpPr>
                  <a:spLocks noChangeArrowheads="1"/>
                </p:cNvSpPr>
                <p:nvPr/>
              </p:nvSpPr>
              <p:spPr bwMode="auto">
                <a:xfrm>
                  <a:off x="3220" y="3554"/>
                  <a:ext cx="100" cy="101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23" name="Oval 117"/>
                <p:cNvSpPr>
                  <a:spLocks noChangeArrowheads="1"/>
                </p:cNvSpPr>
                <p:nvPr/>
              </p:nvSpPr>
              <p:spPr bwMode="auto">
                <a:xfrm>
                  <a:off x="1844" y="3554"/>
                  <a:ext cx="100" cy="101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24" name="Oval 118"/>
                <p:cNvSpPr>
                  <a:spLocks noChangeArrowheads="1"/>
                </p:cNvSpPr>
                <p:nvPr/>
              </p:nvSpPr>
              <p:spPr bwMode="auto">
                <a:xfrm>
                  <a:off x="3541" y="3554"/>
                  <a:ext cx="100" cy="101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25" name="Oval 119"/>
                <p:cNvSpPr>
                  <a:spLocks noChangeArrowheads="1"/>
                </p:cNvSpPr>
                <p:nvPr/>
              </p:nvSpPr>
              <p:spPr bwMode="auto">
                <a:xfrm>
                  <a:off x="3901" y="3554"/>
                  <a:ext cx="101" cy="101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26" name="Oval 120"/>
                <p:cNvSpPr>
                  <a:spLocks noChangeArrowheads="1"/>
                </p:cNvSpPr>
                <p:nvPr/>
              </p:nvSpPr>
              <p:spPr bwMode="auto">
                <a:xfrm>
                  <a:off x="2933" y="3554"/>
                  <a:ext cx="101" cy="101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27" name="Oval 121"/>
                <p:cNvSpPr>
                  <a:spLocks noChangeArrowheads="1"/>
                </p:cNvSpPr>
                <p:nvPr/>
              </p:nvSpPr>
              <p:spPr bwMode="auto">
                <a:xfrm>
                  <a:off x="3322" y="3554"/>
                  <a:ext cx="101" cy="101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28" name="Oval 122"/>
                <p:cNvSpPr>
                  <a:spLocks noChangeArrowheads="1"/>
                </p:cNvSpPr>
                <p:nvPr/>
              </p:nvSpPr>
              <p:spPr bwMode="auto">
                <a:xfrm>
                  <a:off x="4127" y="3554"/>
                  <a:ext cx="100" cy="101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29" name="Oval 123"/>
                <p:cNvSpPr>
                  <a:spLocks noChangeArrowheads="1"/>
                </p:cNvSpPr>
                <p:nvPr/>
              </p:nvSpPr>
              <p:spPr bwMode="auto">
                <a:xfrm>
                  <a:off x="4057" y="3554"/>
                  <a:ext cx="101" cy="101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30" name="Oval 124"/>
                <p:cNvSpPr>
                  <a:spLocks noChangeArrowheads="1"/>
                </p:cNvSpPr>
                <p:nvPr/>
              </p:nvSpPr>
              <p:spPr bwMode="auto">
                <a:xfrm>
                  <a:off x="5054" y="3554"/>
                  <a:ext cx="101" cy="101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31" name="Oval 125"/>
                <p:cNvSpPr>
                  <a:spLocks noChangeArrowheads="1"/>
                </p:cNvSpPr>
                <p:nvPr/>
              </p:nvSpPr>
              <p:spPr bwMode="auto">
                <a:xfrm>
                  <a:off x="4937" y="3554"/>
                  <a:ext cx="100" cy="101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32" name="Rectangle 126"/>
                <p:cNvSpPr>
                  <a:spLocks noChangeArrowheads="1"/>
                </p:cNvSpPr>
                <p:nvPr/>
              </p:nvSpPr>
              <p:spPr bwMode="auto">
                <a:xfrm>
                  <a:off x="2238" y="399"/>
                  <a:ext cx="2671" cy="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8000"/>
                      </a:solidFill>
                      <a:effectLst/>
                      <a:latin typeface="Arial" panose="020B0604020202020204" pitchFamily="34" charset="0"/>
                    </a:rPr>
                    <a:t>BLUPs via ANOVA-estimated h² (E=2)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33" name="Oval 127"/>
                <p:cNvSpPr>
                  <a:spLocks noChangeArrowheads="1"/>
                </p:cNvSpPr>
                <p:nvPr/>
              </p:nvSpPr>
              <p:spPr bwMode="auto">
                <a:xfrm>
                  <a:off x="2042" y="430"/>
                  <a:ext cx="99" cy="99"/>
                </a:xfrm>
                <a:prstGeom prst="ellips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34" name="Line 128"/>
                <p:cNvSpPr>
                  <a:spLocks noChangeShapeType="1"/>
                </p:cNvSpPr>
                <p:nvPr/>
              </p:nvSpPr>
              <p:spPr bwMode="auto">
                <a:xfrm>
                  <a:off x="2041" y="479"/>
                  <a:ext cx="99" cy="0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35" name="Line 129"/>
                <p:cNvSpPr>
                  <a:spLocks noChangeShapeType="1"/>
                </p:cNvSpPr>
                <p:nvPr/>
              </p:nvSpPr>
              <p:spPr bwMode="auto">
                <a:xfrm>
                  <a:off x="2091" y="430"/>
                  <a:ext cx="0" cy="99"/>
                </a:xfrm>
                <a:prstGeom prst="line">
                  <a:avLst/>
                </a:prstGeom>
                <a:noFill/>
                <a:ln w="33338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36" name="Rectangle 130"/>
                <p:cNvSpPr>
                  <a:spLocks noChangeArrowheads="1"/>
                </p:cNvSpPr>
                <p:nvPr/>
              </p:nvSpPr>
              <p:spPr bwMode="auto">
                <a:xfrm>
                  <a:off x="1845" y="367"/>
                  <a:ext cx="3052" cy="225"/>
                </a:xfrm>
                <a:prstGeom prst="rect">
                  <a:avLst/>
                </a:prstGeom>
                <a:noFill/>
                <a:ln w="0">
                  <a:noFill/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37" name="Line 131"/>
                <p:cNvSpPr>
                  <a:spLocks noChangeShapeType="1"/>
                </p:cNvSpPr>
                <p:nvPr/>
              </p:nvSpPr>
              <p:spPr bwMode="auto">
                <a:xfrm flipV="1">
                  <a:off x="1776" y="3678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38" name="Line 132"/>
                <p:cNvSpPr>
                  <a:spLocks noChangeShapeType="1"/>
                </p:cNvSpPr>
                <p:nvPr/>
              </p:nvSpPr>
              <p:spPr bwMode="auto">
                <a:xfrm flipV="1">
                  <a:off x="1785" y="3669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39" name="Line 133"/>
                <p:cNvSpPr>
                  <a:spLocks noChangeShapeType="1"/>
                </p:cNvSpPr>
                <p:nvPr/>
              </p:nvSpPr>
              <p:spPr bwMode="auto">
                <a:xfrm flipV="1">
                  <a:off x="1794" y="3660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40" name="Line 134"/>
                <p:cNvSpPr>
                  <a:spLocks noChangeShapeType="1"/>
                </p:cNvSpPr>
                <p:nvPr/>
              </p:nvSpPr>
              <p:spPr bwMode="auto">
                <a:xfrm flipV="1">
                  <a:off x="1803" y="3651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41" name="Line 135"/>
                <p:cNvSpPr>
                  <a:spLocks noChangeShapeType="1"/>
                </p:cNvSpPr>
                <p:nvPr/>
              </p:nvSpPr>
              <p:spPr bwMode="auto">
                <a:xfrm flipV="1">
                  <a:off x="1812" y="3642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42" name="Line 136"/>
                <p:cNvSpPr>
                  <a:spLocks noChangeShapeType="1"/>
                </p:cNvSpPr>
                <p:nvPr/>
              </p:nvSpPr>
              <p:spPr bwMode="auto">
                <a:xfrm flipV="1">
                  <a:off x="1821" y="3632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43" name="Line 137"/>
                <p:cNvSpPr>
                  <a:spLocks noChangeShapeType="1"/>
                </p:cNvSpPr>
                <p:nvPr/>
              </p:nvSpPr>
              <p:spPr bwMode="auto">
                <a:xfrm flipV="1">
                  <a:off x="1830" y="3623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44" name="Line 138"/>
                <p:cNvSpPr>
                  <a:spLocks noChangeShapeType="1"/>
                </p:cNvSpPr>
                <p:nvPr/>
              </p:nvSpPr>
              <p:spPr bwMode="auto">
                <a:xfrm flipV="1">
                  <a:off x="1840" y="3614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45" name="Line 139"/>
                <p:cNvSpPr>
                  <a:spLocks noChangeShapeType="1"/>
                </p:cNvSpPr>
                <p:nvPr/>
              </p:nvSpPr>
              <p:spPr bwMode="auto">
                <a:xfrm flipV="1">
                  <a:off x="1849" y="3605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46" name="Line 140"/>
                <p:cNvSpPr>
                  <a:spLocks noChangeShapeType="1"/>
                </p:cNvSpPr>
                <p:nvPr/>
              </p:nvSpPr>
              <p:spPr bwMode="auto">
                <a:xfrm flipV="1">
                  <a:off x="1858" y="3596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47" name="Line 141"/>
                <p:cNvSpPr>
                  <a:spLocks noChangeShapeType="1"/>
                </p:cNvSpPr>
                <p:nvPr/>
              </p:nvSpPr>
              <p:spPr bwMode="auto">
                <a:xfrm flipV="1">
                  <a:off x="1867" y="3587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48" name="Line 142"/>
                <p:cNvSpPr>
                  <a:spLocks noChangeShapeType="1"/>
                </p:cNvSpPr>
                <p:nvPr/>
              </p:nvSpPr>
              <p:spPr bwMode="auto">
                <a:xfrm flipV="1">
                  <a:off x="1876" y="3578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49" name="Line 143"/>
                <p:cNvSpPr>
                  <a:spLocks noChangeShapeType="1"/>
                </p:cNvSpPr>
                <p:nvPr/>
              </p:nvSpPr>
              <p:spPr bwMode="auto">
                <a:xfrm flipV="1">
                  <a:off x="1885" y="3568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50" name="Line 144"/>
                <p:cNvSpPr>
                  <a:spLocks noChangeShapeType="1"/>
                </p:cNvSpPr>
                <p:nvPr/>
              </p:nvSpPr>
              <p:spPr bwMode="auto">
                <a:xfrm flipV="1">
                  <a:off x="1894" y="3559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51" name="Line 145"/>
                <p:cNvSpPr>
                  <a:spLocks noChangeShapeType="1"/>
                </p:cNvSpPr>
                <p:nvPr/>
              </p:nvSpPr>
              <p:spPr bwMode="auto">
                <a:xfrm flipV="1">
                  <a:off x="1904" y="3550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52" name="Line 146"/>
                <p:cNvSpPr>
                  <a:spLocks noChangeShapeType="1"/>
                </p:cNvSpPr>
                <p:nvPr/>
              </p:nvSpPr>
              <p:spPr bwMode="auto">
                <a:xfrm flipV="1">
                  <a:off x="1913" y="3541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53" name="Line 147"/>
                <p:cNvSpPr>
                  <a:spLocks noChangeShapeType="1"/>
                </p:cNvSpPr>
                <p:nvPr/>
              </p:nvSpPr>
              <p:spPr bwMode="auto">
                <a:xfrm flipV="1">
                  <a:off x="1922" y="3532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54" name="Line 148"/>
                <p:cNvSpPr>
                  <a:spLocks noChangeShapeType="1"/>
                </p:cNvSpPr>
                <p:nvPr/>
              </p:nvSpPr>
              <p:spPr bwMode="auto">
                <a:xfrm flipV="1">
                  <a:off x="1931" y="3523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55" name="Line 149"/>
                <p:cNvSpPr>
                  <a:spLocks noChangeShapeType="1"/>
                </p:cNvSpPr>
                <p:nvPr/>
              </p:nvSpPr>
              <p:spPr bwMode="auto">
                <a:xfrm flipV="1">
                  <a:off x="1940" y="3514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56" name="Line 150"/>
                <p:cNvSpPr>
                  <a:spLocks noChangeShapeType="1"/>
                </p:cNvSpPr>
                <p:nvPr/>
              </p:nvSpPr>
              <p:spPr bwMode="auto">
                <a:xfrm flipV="1">
                  <a:off x="1949" y="3504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57" name="Line 151"/>
                <p:cNvSpPr>
                  <a:spLocks noChangeShapeType="1"/>
                </p:cNvSpPr>
                <p:nvPr/>
              </p:nvSpPr>
              <p:spPr bwMode="auto">
                <a:xfrm flipV="1">
                  <a:off x="1958" y="3495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58" name="Line 152"/>
                <p:cNvSpPr>
                  <a:spLocks noChangeShapeType="1"/>
                </p:cNvSpPr>
                <p:nvPr/>
              </p:nvSpPr>
              <p:spPr bwMode="auto">
                <a:xfrm flipV="1">
                  <a:off x="1968" y="3486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59" name="Line 153"/>
                <p:cNvSpPr>
                  <a:spLocks noChangeShapeType="1"/>
                </p:cNvSpPr>
                <p:nvPr/>
              </p:nvSpPr>
              <p:spPr bwMode="auto">
                <a:xfrm flipV="1">
                  <a:off x="1977" y="3477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60" name="Line 154"/>
                <p:cNvSpPr>
                  <a:spLocks noChangeShapeType="1"/>
                </p:cNvSpPr>
                <p:nvPr/>
              </p:nvSpPr>
              <p:spPr bwMode="auto">
                <a:xfrm flipV="1">
                  <a:off x="1986" y="3468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61" name="Line 155"/>
                <p:cNvSpPr>
                  <a:spLocks noChangeShapeType="1"/>
                </p:cNvSpPr>
                <p:nvPr/>
              </p:nvSpPr>
              <p:spPr bwMode="auto">
                <a:xfrm flipV="1">
                  <a:off x="1995" y="3459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62" name="Line 156"/>
                <p:cNvSpPr>
                  <a:spLocks noChangeShapeType="1"/>
                </p:cNvSpPr>
                <p:nvPr/>
              </p:nvSpPr>
              <p:spPr bwMode="auto">
                <a:xfrm flipV="1">
                  <a:off x="2004" y="3450"/>
                  <a:ext cx="4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63" name="Line 157"/>
                <p:cNvSpPr>
                  <a:spLocks noChangeShapeType="1"/>
                </p:cNvSpPr>
                <p:nvPr/>
              </p:nvSpPr>
              <p:spPr bwMode="auto">
                <a:xfrm flipV="1">
                  <a:off x="2013" y="3440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64" name="Line 158"/>
                <p:cNvSpPr>
                  <a:spLocks noChangeShapeType="1"/>
                </p:cNvSpPr>
                <p:nvPr/>
              </p:nvSpPr>
              <p:spPr bwMode="auto">
                <a:xfrm flipV="1">
                  <a:off x="2022" y="3431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65" name="Line 159"/>
                <p:cNvSpPr>
                  <a:spLocks noChangeShapeType="1"/>
                </p:cNvSpPr>
                <p:nvPr/>
              </p:nvSpPr>
              <p:spPr bwMode="auto">
                <a:xfrm flipV="1">
                  <a:off x="2032" y="3422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66" name="Line 160"/>
                <p:cNvSpPr>
                  <a:spLocks noChangeShapeType="1"/>
                </p:cNvSpPr>
                <p:nvPr/>
              </p:nvSpPr>
              <p:spPr bwMode="auto">
                <a:xfrm flipV="1">
                  <a:off x="2041" y="3413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67" name="Line 161"/>
                <p:cNvSpPr>
                  <a:spLocks noChangeShapeType="1"/>
                </p:cNvSpPr>
                <p:nvPr/>
              </p:nvSpPr>
              <p:spPr bwMode="auto">
                <a:xfrm flipV="1">
                  <a:off x="2050" y="3404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68" name="Line 162"/>
                <p:cNvSpPr>
                  <a:spLocks noChangeShapeType="1"/>
                </p:cNvSpPr>
                <p:nvPr/>
              </p:nvSpPr>
              <p:spPr bwMode="auto">
                <a:xfrm flipV="1">
                  <a:off x="2059" y="3395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69" name="Line 163"/>
                <p:cNvSpPr>
                  <a:spLocks noChangeShapeType="1"/>
                </p:cNvSpPr>
                <p:nvPr/>
              </p:nvSpPr>
              <p:spPr bwMode="auto">
                <a:xfrm flipV="1">
                  <a:off x="2068" y="3385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70" name="Line 164"/>
                <p:cNvSpPr>
                  <a:spLocks noChangeShapeType="1"/>
                </p:cNvSpPr>
                <p:nvPr/>
              </p:nvSpPr>
              <p:spPr bwMode="auto">
                <a:xfrm flipV="1">
                  <a:off x="2077" y="3376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71" name="Line 165"/>
                <p:cNvSpPr>
                  <a:spLocks noChangeShapeType="1"/>
                </p:cNvSpPr>
                <p:nvPr/>
              </p:nvSpPr>
              <p:spPr bwMode="auto">
                <a:xfrm flipV="1">
                  <a:off x="2087" y="3367"/>
                  <a:ext cx="3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72" name="Line 166"/>
                <p:cNvSpPr>
                  <a:spLocks noChangeShapeType="1"/>
                </p:cNvSpPr>
                <p:nvPr/>
              </p:nvSpPr>
              <p:spPr bwMode="auto">
                <a:xfrm flipV="1">
                  <a:off x="2096" y="3358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73" name="Line 167"/>
                <p:cNvSpPr>
                  <a:spLocks noChangeShapeType="1"/>
                </p:cNvSpPr>
                <p:nvPr/>
              </p:nvSpPr>
              <p:spPr bwMode="auto">
                <a:xfrm flipV="1">
                  <a:off x="2105" y="3349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74" name="Line 168"/>
                <p:cNvSpPr>
                  <a:spLocks noChangeShapeType="1"/>
                </p:cNvSpPr>
                <p:nvPr/>
              </p:nvSpPr>
              <p:spPr bwMode="auto">
                <a:xfrm flipV="1">
                  <a:off x="2114" y="3340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75" name="Line 169"/>
                <p:cNvSpPr>
                  <a:spLocks noChangeShapeType="1"/>
                </p:cNvSpPr>
                <p:nvPr/>
              </p:nvSpPr>
              <p:spPr bwMode="auto">
                <a:xfrm flipV="1">
                  <a:off x="2123" y="3331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76" name="Line 170"/>
                <p:cNvSpPr>
                  <a:spLocks noChangeShapeType="1"/>
                </p:cNvSpPr>
                <p:nvPr/>
              </p:nvSpPr>
              <p:spPr bwMode="auto">
                <a:xfrm flipV="1">
                  <a:off x="2132" y="3321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77" name="Line 171"/>
                <p:cNvSpPr>
                  <a:spLocks noChangeShapeType="1"/>
                </p:cNvSpPr>
                <p:nvPr/>
              </p:nvSpPr>
              <p:spPr bwMode="auto">
                <a:xfrm flipV="1">
                  <a:off x="2141" y="3312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78" name="Line 172"/>
                <p:cNvSpPr>
                  <a:spLocks noChangeShapeType="1"/>
                </p:cNvSpPr>
                <p:nvPr/>
              </p:nvSpPr>
              <p:spPr bwMode="auto">
                <a:xfrm flipV="1">
                  <a:off x="2151" y="3303"/>
                  <a:ext cx="3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79" name="Line 173"/>
                <p:cNvSpPr>
                  <a:spLocks noChangeShapeType="1"/>
                </p:cNvSpPr>
                <p:nvPr/>
              </p:nvSpPr>
              <p:spPr bwMode="auto">
                <a:xfrm flipV="1">
                  <a:off x="2160" y="3294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80" name="Line 174"/>
                <p:cNvSpPr>
                  <a:spLocks noChangeShapeType="1"/>
                </p:cNvSpPr>
                <p:nvPr/>
              </p:nvSpPr>
              <p:spPr bwMode="auto">
                <a:xfrm flipV="1">
                  <a:off x="2169" y="3285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81" name="Line 175"/>
                <p:cNvSpPr>
                  <a:spLocks noChangeShapeType="1"/>
                </p:cNvSpPr>
                <p:nvPr/>
              </p:nvSpPr>
              <p:spPr bwMode="auto">
                <a:xfrm flipV="1">
                  <a:off x="2178" y="3276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82" name="Line 176"/>
                <p:cNvSpPr>
                  <a:spLocks noChangeShapeType="1"/>
                </p:cNvSpPr>
                <p:nvPr/>
              </p:nvSpPr>
              <p:spPr bwMode="auto">
                <a:xfrm flipV="1">
                  <a:off x="2187" y="3267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83" name="Line 177"/>
                <p:cNvSpPr>
                  <a:spLocks noChangeShapeType="1"/>
                </p:cNvSpPr>
                <p:nvPr/>
              </p:nvSpPr>
              <p:spPr bwMode="auto">
                <a:xfrm flipV="1">
                  <a:off x="2196" y="3257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84" name="Line 178"/>
                <p:cNvSpPr>
                  <a:spLocks noChangeShapeType="1"/>
                </p:cNvSpPr>
                <p:nvPr/>
              </p:nvSpPr>
              <p:spPr bwMode="auto">
                <a:xfrm flipV="1">
                  <a:off x="2205" y="3248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85" name="Line 179"/>
                <p:cNvSpPr>
                  <a:spLocks noChangeShapeType="1"/>
                </p:cNvSpPr>
                <p:nvPr/>
              </p:nvSpPr>
              <p:spPr bwMode="auto">
                <a:xfrm flipV="1">
                  <a:off x="2215" y="3239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86" name="Line 180"/>
                <p:cNvSpPr>
                  <a:spLocks noChangeShapeType="1"/>
                </p:cNvSpPr>
                <p:nvPr/>
              </p:nvSpPr>
              <p:spPr bwMode="auto">
                <a:xfrm flipV="1">
                  <a:off x="2224" y="3230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87" name="Line 181"/>
                <p:cNvSpPr>
                  <a:spLocks noChangeShapeType="1"/>
                </p:cNvSpPr>
                <p:nvPr/>
              </p:nvSpPr>
              <p:spPr bwMode="auto">
                <a:xfrm flipV="1">
                  <a:off x="2233" y="3221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88" name="Line 182"/>
                <p:cNvSpPr>
                  <a:spLocks noChangeShapeType="1"/>
                </p:cNvSpPr>
                <p:nvPr/>
              </p:nvSpPr>
              <p:spPr bwMode="auto">
                <a:xfrm flipV="1">
                  <a:off x="2242" y="3212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89" name="Line 183"/>
                <p:cNvSpPr>
                  <a:spLocks noChangeShapeType="1"/>
                </p:cNvSpPr>
                <p:nvPr/>
              </p:nvSpPr>
              <p:spPr bwMode="auto">
                <a:xfrm flipV="1">
                  <a:off x="2251" y="3203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90" name="Line 184"/>
                <p:cNvSpPr>
                  <a:spLocks noChangeShapeType="1"/>
                </p:cNvSpPr>
                <p:nvPr/>
              </p:nvSpPr>
              <p:spPr bwMode="auto">
                <a:xfrm flipV="1">
                  <a:off x="2260" y="3193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91" name="Line 185"/>
                <p:cNvSpPr>
                  <a:spLocks noChangeShapeType="1"/>
                </p:cNvSpPr>
                <p:nvPr/>
              </p:nvSpPr>
              <p:spPr bwMode="auto">
                <a:xfrm flipV="1">
                  <a:off x="2269" y="3184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92" name="Line 186"/>
                <p:cNvSpPr>
                  <a:spLocks noChangeShapeType="1"/>
                </p:cNvSpPr>
                <p:nvPr/>
              </p:nvSpPr>
              <p:spPr bwMode="auto">
                <a:xfrm flipV="1">
                  <a:off x="2279" y="3175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93" name="Line 187"/>
                <p:cNvSpPr>
                  <a:spLocks noChangeShapeType="1"/>
                </p:cNvSpPr>
                <p:nvPr/>
              </p:nvSpPr>
              <p:spPr bwMode="auto">
                <a:xfrm flipV="1">
                  <a:off x="2288" y="3166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94" name="Line 188"/>
                <p:cNvSpPr>
                  <a:spLocks noChangeShapeType="1"/>
                </p:cNvSpPr>
                <p:nvPr/>
              </p:nvSpPr>
              <p:spPr bwMode="auto">
                <a:xfrm flipV="1">
                  <a:off x="2297" y="3157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95" name="Line 189"/>
                <p:cNvSpPr>
                  <a:spLocks noChangeShapeType="1"/>
                </p:cNvSpPr>
                <p:nvPr/>
              </p:nvSpPr>
              <p:spPr bwMode="auto">
                <a:xfrm flipV="1">
                  <a:off x="2306" y="3148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96" name="Line 190"/>
                <p:cNvSpPr>
                  <a:spLocks noChangeShapeType="1"/>
                </p:cNvSpPr>
                <p:nvPr/>
              </p:nvSpPr>
              <p:spPr bwMode="auto">
                <a:xfrm flipV="1">
                  <a:off x="2315" y="3139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97" name="Line 191"/>
                <p:cNvSpPr>
                  <a:spLocks noChangeShapeType="1"/>
                </p:cNvSpPr>
                <p:nvPr/>
              </p:nvSpPr>
              <p:spPr bwMode="auto">
                <a:xfrm flipV="1">
                  <a:off x="2324" y="3129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98" name="Line 192"/>
                <p:cNvSpPr>
                  <a:spLocks noChangeShapeType="1"/>
                </p:cNvSpPr>
                <p:nvPr/>
              </p:nvSpPr>
              <p:spPr bwMode="auto">
                <a:xfrm flipV="1">
                  <a:off x="2333" y="3120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99" name="Line 193"/>
                <p:cNvSpPr>
                  <a:spLocks noChangeShapeType="1"/>
                </p:cNvSpPr>
                <p:nvPr/>
              </p:nvSpPr>
              <p:spPr bwMode="auto">
                <a:xfrm flipV="1">
                  <a:off x="2343" y="3111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500" name="Line 194"/>
                <p:cNvSpPr>
                  <a:spLocks noChangeShapeType="1"/>
                </p:cNvSpPr>
                <p:nvPr/>
              </p:nvSpPr>
              <p:spPr bwMode="auto">
                <a:xfrm flipV="1">
                  <a:off x="2352" y="3102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501" name="Line 195"/>
                <p:cNvSpPr>
                  <a:spLocks noChangeShapeType="1"/>
                </p:cNvSpPr>
                <p:nvPr/>
              </p:nvSpPr>
              <p:spPr bwMode="auto">
                <a:xfrm flipV="1">
                  <a:off x="2361" y="3093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502" name="Line 196"/>
                <p:cNvSpPr>
                  <a:spLocks noChangeShapeType="1"/>
                </p:cNvSpPr>
                <p:nvPr/>
              </p:nvSpPr>
              <p:spPr bwMode="auto">
                <a:xfrm flipV="1">
                  <a:off x="2370" y="3084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503" name="Line 197"/>
                <p:cNvSpPr>
                  <a:spLocks noChangeShapeType="1"/>
                </p:cNvSpPr>
                <p:nvPr/>
              </p:nvSpPr>
              <p:spPr bwMode="auto">
                <a:xfrm flipV="1">
                  <a:off x="2379" y="3075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504" name="Line 198"/>
                <p:cNvSpPr>
                  <a:spLocks noChangeShapeType="1"/>
                </p:cNvSpPr>
                <p:nvPr/>
              </p:nvSpPr>
              <p:spPr bwMode="auto">
                <a:xfrm flipV="1">
                  <a:off x="2388" y="3065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505" name="Line 199"/>
                <p:cNvSpPr>
                  <a:spLocks noChangeShapeType="1"/>
                </p:cNvSpPr>
                <p:nvPr/>
              </p:nvSpPr>
              <p:spPr bwMode="auto">
                <a:xfrm flipV="1">
                  <a:off x="2397" y="3056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506" name="Line 200"/>
                <p:cNvSpPr>
                  <a:spLocks noChangeShapeType="1"/>
                </p:cNvSpPr>
                <p:nvPr/>
              </p:nvSpPr>
              <p:spPr bwMode="auto">
                <a:xfrm flipV="1">
                  <a:off x="2407" y="3047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507" name="Line 201"/>
                <p:cNvSpPr>
                  <a:spLocks noChangeShapeType="1"/>
                </p:cNvSpPr>
                <p:nvPr/>
              </p:nvSpPr>
              <p:spPr bwMode="auto">
                <a:xfrm flipV="1">
                  <a:off x="2416" y="3038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508" name="Line 202"/>
                <p:cNvSpPr>
                  <a:spLocks noChangeShapeType="1"/>
                </p:cNvSpPr>
                <p:nvPr/>
              </p:nvSpPr>
              <p:spPr bwMode="auto">
                <a:xfrm flipV="1">
                  <a:off x="2425" y="3029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509" name="Line 203"/>
                <p:cNvSpPr>
                  <a:spLocks noChangeShapeType="1"/>
                </p:cNvSpPr>
                <p:nvPr/>
              </p:nvSpPr>
              <p:spPr bwMode="auto">
                <a:xfrm flipV="1">
                  <a:off x="2434" y="3020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510" name="Line 204"/>
                <p:cNvSpPr>
                  <a:spLocks noChangeShapeType="1"/>
                </p:cNvSpPr>
                <p:nvPr/>
              </p:nvSpPr>
              <p:spPr bwMode="auto">
                <a:xfrm flipV="1">
                  <a:off x="2443" y="3011"/>
                  <a:ext cx="4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</p:grpSp>
          <p:grpSp>
            <p:nvGrpSpPr>
              <p:cNvPr id="6" name="Group 406"/>
              <p:cNvGrpSpPr>
                <a:grpSpLocks/>
              </p:cNvGrpSpPr>
              <p:nvPr/>
            </p:nvGrpSpPr>
            <p:grpSpPr bwMode="auto">
              <a:xfrm>
                <a:off x="3892550" y="1874838"/>
                <a:ext cx="2895600" cy="2895600"/>
                <a:chOff x="2452" y="1181"/>
                <a:chExt cx="1824" cy="1824"/>
              </a:xfrm>
            </p:grpSpPr>
            <p:sp>
              <p:nvSpPr>
                <p:cNvPr id="111" name="Line 206"/>
                <p:cNvSpPr>
                  <a:spLocks noChangeShapeType="1"/>
                </p:cNvSpPr>
                <p:nvPr/>
              </p:nvSpPr>
              <p:spPr bwMode="auto">
                <a:xfrm flipV="1">
                  <a:off x="2452" y="3001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12" name="Line 207"/>
                <p:cNvSpPr>
                  <a:spLocks noChangeShapeType="1"/>
                </p:cNvSpPr>
                <p:nvPr/>
              </p:nvSpPr>
              <p:spPr bwMode="auto">
                <a:xfrm flipV="1">
                  <a:off x="2461" y="2992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13" name="Line 208"/>
                <p:cNvSpPr>
                  <a:spLocks noChangeShapeType="1"/>
                </p:cNvSpPr>
                <p:nvPr/>
              </p:nvSpPr>
              <p:spPr bwMode="auto">
                <a:xfrm flipV="1">
                  <a:off x="2471" y="2983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14" name="Line 209"/>
                <p:cNvSpPr>
                  <a:spLocks noChangeShapeType="1"/>
                </p:cNvSpPr>
                <p:nvPr/>
              </p:nvSpPr>
              <p:spPr bwMode="auto">
                <a:xfrm flipV="1">
                  <a:off x="2480" y="2974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15" name="Line 210"/>
                <p:cNvSpPr>
                  <a:spLocks noChangeShapeType="1"/>
                </p:cNvSpPr>
                <p:nvPr/>
              </p:nvSpPr>
              <p:spPr bwMode="auto">
                <a:xfrm flipV="1">
                  <a:off x="2489" y="2965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16" name="Line 211"/>
                <p:cNvSpPr>
                  <a:spLocks noChangeShapeType="1"/>
                </p:cNvSpPr>
                <p:nvPr/>
              </p:nvSpPr>
              <p:spPr bwMode="auto">
                <a:xfrm flipV="1">
                  <a:off x="2498" y="2956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17" name="Line 212"/>
                <p:cNvSpPr>
                  <a:spLocks noChangeShapeType="1"/>
                </p:cNvSpPr>
                <p:nvPr/>
              </p:nvSpPr>
              <p:spPr bwMode="auto">
                <a:xfrm flipV="1">
                  <a:off x="2507" y="2947"/>
                  <a:ext cx="4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18" name="Line 213"/>
                <p:cNvSpPr>
                  <a:spLocks noChangeShapeType="1"/>
                </p:cNvSpPr>
                <p:nvPr/>
              </p:nvSpPr>
              <p:spPr bwMode="auto">
                <a:xfrm flipV="1">
                  <a:off x="2516" y="2937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19" name="Line 214"/>
                <p:cNvSpPr>
                  <a:spLocks noChangeShapeType="1"/>
                </p:cNvSpPr>
                <p:nvPr/>
              </p:nvSpPr>
              <p:spPr bwMode="auto">
                <a:xfrm flipV="1">
                  <a:off x="2525" y="2928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20" name="Line 215"/>
                <p:cNvSpPr>
                  <a:spLocks noChangeShapeType="1"/>
                </p:cNvSpPr>
                <p:nvPr/>
              </p:nvSpPr>
              <p:spPr bwMode="auto">
                <a:xfrm flipV="1">
                  <a:off x="2535" y="2919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21" name="Line 216"/>
                <p:cNvSpPr>
                  <a:spLocks noChangeShapeType="1"/>
                </p:cNvSpPr>
                <p:nvPr/>
              </p:nvSpPr>
              <p:spPr bwMode="auto">
                <a:xfrm flipV="1">
                  <a:off x="2544" y="2910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22" name="Line 217"/>
                <p:cNvSpPr>
                  <a:spLocks noChangeShapeType="1"/>
                </p:cNvSpPr>
                <p:nvPr/>
              </p:nvSpPr>
              <p:spPr bwMode="auto">
                <a:xfrm flipV="1">
                  <a:off x="2553" y="2901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23" name="Line 218"/>
                <p:cNvSpPr>
                  <a:spLocks noChangeShapeType="1"/>
                </p:cNvSpPr>
                <p:nvPr/>
              </p:nvSpPr>
              <p:spPr bwMode="auto">
                <a:xfrm flipV="1">
                  <a:off x="2562" y="2892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24" name="Line 219"/>
                <p:cNvSpPr>
                  <a:spLocks noChangeShapeType="1"/>
                </p:cNvSpPr>
                <p:nvPr/>
              </p:nvSpPr>
              <p:spPr bwMode="auto">
                <a:xfrm flipV="1">
                  <a:off x="2571" y="2882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25" name="Line 220"/>
                <p:cNvSpPr>
                  <a:spLocks noChangeShapeType="1"/>
                </p:cNvSpPr>
                <p:nvPr/>
              </p:nvSpPr>
              <p:spPr bwMode="auto">
                <a:xfrm flipV="1">
                  <a:off x="2580" y="2873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26" name="Line 221"/>
                <p:cNvSpPr>
                  <a:spLocks noChangeShapeType="1"/>
                </p:cNvSpPr>
                <p:nvPr/>
              </p:nvSpPr>
              <p:spPr bwMode="auto">
                <a:xfrm flipV="1">
                  <a:off x="2590" y="2864"/>
                  <a:ext cx="3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27" name="Line 222"/>
                <p:cNvSpPr>
                  <a:spLocks noChangeShapeType="1"/>
                </p:cNvSpPr>
                <p:nvPr/>
              </p:nvSpPr>
              <p:spPr bwMode="auto">
                <a:xfrm flipV="1">
                  <a:off x="2599" y="2855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28" name="Line 223"/>
                <p:cNvSpPr>
                  <a:spLocks noChangeShapeType="1"/>
                </p:cNvSpPr>
                <p:nvPr/>
              </p:nvSpPr>
              <p:spPr bwMode="auto">
                <a:xfrm flipV="1">
                  <a:off x="2608" y="2846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29" name="Line 224"/>
                <p:cNvSpPr>
                  <a:spLocks noChangeShapeType="1"/>
                </p:cNvSpPr>
                <p:nvPr/>
              </p:nvSpPr>
              <p:spPr bwMode="auto">
                <a:xfrm flipV="1">
                  <a:off x="2617" y="2837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30" name="Line 225"/>
                <p:cNvSpPr>
                  <a:spLocks noChangeShapeType="1"/>
                </p:cNvSpPr>
                <p:nvPr/>
              </p:nvSpPr>
              <p:spPr bwMode="auto">
                <a:xfrm flipV="1">
                  <a:off x="2626" y="2828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31" name="Line 226"/>
                <p:cNvSpPr>
                  <a:spLocks noChangeShapeType="1"/>
                </p:cNvSpPr>
                <p:nvPr/>
              </p:nvSpPr>
              <p:spPr bwMode="auto">
                <a:xfrm flipV="1">
                  <a:off x="2635" y="2818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32" name="Line 227"/>
                <p:cNvSpPr>
                  <a:spLocks noChangeShapeType="1"/>
                </p:cNvSpPr>
                <p:nvPr/>
              </p:nvSpPr>
              <p:spPr bwMode="auto">
                <a:xfrm flipV="1">
                  <a:off x="2644" y="2809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33" name="Line 228"/>
                <p:cNvSpPr>
                  <a:spLocks noChangeShapeType="1"/>
                </p:cNvSpPr>
                <p:nvPr/>
              </p:nvSpPr>
              <p:spPr bwMode="auto">
                <a:xfrm flipV="1">
                  <a:off x="2654" y="2800"/>
                  <a:ext cx="3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34" name="Line 229"/>
                <p:cNvSpPr>
                  <a:spLocks noChangeShapeType="1"/>
                </p:cNvSpPr>
                <p:nvPr/>
              </p:nvSpPr>
              <p:spPr bwMode="auto">
                <a:xfrm flipV="1">
                  <a:off x="2663" y="2791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35" name="Line 230"/>
                <p:cNvSpPr>
                  <a:spLocks noChangeShapeType="1"/>
                </p:cNvSpPr>
                <p:nvPr/>
              </p:nvSpPr>
              <p:spPr bwMode="auto">
                <a:xfrm flipV="1">
                  <a:off x="2672" y="2782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36" name="Line 231"/>
                <p:cNvSpPr>
                  <a:spLocks noChangeShapeType="1"/>
                </p:cNvSpPr>
                <p:nvPr/>
              </p:nvSpPr>
              <p:spPr bwMode="auto">
                <a:xfrm flipV="1">
                  <a:off x="2681" y="2773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37" name="Line 232"/>
                <p:cNvSpPr>
                  <a:spLocks noChangeShapeType="1"/>
                </p:cNvSpPr>
                <p:nvPr/>
              </p:nvSpPr>
              <p:spPr bwMode="auto">
                <a:xfrm flipV="1">
                  <a:off x="2690" y="2764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38" name="Line 233"/>
                <p:cNvSpPr>
                  <a:spLocks noChangeShapeType="1"/>
                </p:cNvSpPr>
                <p:nvPr/>
              </p:nvSpPr>
              <p:spPr bwMode="auto">
                <a:xfrm flipV="1">
                  <a:off x="2699" y="2754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39" name="Line 234"/>
                <p:cNvSpPr>
                  <a:spLocks noChangeShapeType="1"/>
                </p:cNvSpPr>
                <p:nvPr/>
              </p:nvSpPr>
              <p:spPr bwMode="auto">
                <a:xfrm flipV="1">
                  <a:off x="2708" y="2745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40" name="Line 235"/>
                <p:cNvSpPr>
                  <a:spLocks noChangeShapeType="1"/>
                </p:cNvSpPr>
                <p:nvPr/>
              </p:nvSpPr>
              <p:spPr bwMode="auto">
                <a:xfrm flipV="1">
                  <a:off x="2718" y="2736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41" name="Line 236"/>
                <p:cNvSpPr>
                  <a:spLocks noChangeShapeType="1"/>
                </p:cNvSpPr>
                <p:nvPr/>
              </p:nvSpPr>
              <p:spPr bwMode="auto">
                <a:xfrm flipV="1">
                  <a:off x="2727" y="2727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42" name="Line 237"/>
                <p:cNvSpPr>
                  <a:spLocks noChangeShapeType="1"/>
                </p:cNvSpPr>
                <p:nvPr/>
              </p:nvSpPr>
              <p:spPr bwMode="auto">
                <a:xfrm flipV="1">
                  <a:off x="2736" y="2718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43" name="Line 238"/>
                <p:cNvSpPr>
                  <a:spLocks noChangeShapeType="1"/>
                </p:cNvSpPr>
                <p:nvPr/>
              </p:nvSpPr>
              <p:spPr bwMode="auto">
                <a:xfrm flipV="1">
                  <a:off x="2745" y="2709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44" name="Line 239"/>
                <p:cNvSpPr>
                  <a:spLocks noChangeShapeType="1"/>
                </p:cNvSpPr>
                <p:nvPr/>
              </p:nvSpPr>
              <p:spPr bwMode="auto">
                <a:xfrm flipV="1">
                  <a:off x="2754" y="2700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45" name="Line 240"/>
                <p:cNvSpPr>
                  <a:spLocks noChangeShapeType="1"/>
                </p:cNvSpPr>
                <p:nvPr/>
              </p:nvSpPr>
              <p:spPr bwMode="auto">
                <a:xfrm flipV="1">
                  <a:off x="2763" y="2690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46" name="Line 241"/>
                <p:cNvSpPr>
                  <a:spLocks noChangeShapeType="1"/>
                </p:cNvSpPr>
                <p:nvPr/>
              </p:nvSpPr>
              <p:spPr bwMode="auto">
                <a:xfrm flipV="1">
                  <a:off x="2772" y="2681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47" name="Line 242"/>
                <p:cNvSpPr>
                  <a:spLocks noChangeShapeType="1"/>
                </p:cNvSpPr>
                <p:nvPr/>
              </p:nvSpPr>
              <p:spPr bwMode="auto">
                <a:xfrm flipV="1">
                  <a:off x="2782" y="2672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48" name="Line 243"/>
                <p:cNvSpPr>
                  <a:spLocks noChangeShapeType="1"/>
                </p:cNvSpPr>
                <p:nvPr/>
              </p:nvSpPr>
              <p:spPr bwMode="auto">
                <a:xfrm flipV="1">
                  <a:off x="2791" y="2663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49" name="Line 244"/>
                <p:cNvSpPr>
                  <a:spLocks noChangeShapeType="1"/>
                </p:cNvSpPr>
                <p:nvPr/>
              </p:nvSpPr>
              <p:spPr bwMode="auto">
                <a:xfrm flipV="1">
                  <a:off x="2800" y="2654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50" name="Line 245"/>
                <p:cNvSpPr>
                  <a:spLocks noChangeShapeType="1"/>
                </p:cNvSpPr>
                <p:nvPr/>
              </p:nvSpPr>
              <p:spPr bwMode="auto">
                <a:xfrm flipV="1">
                  <a:off x="2809" y="2645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51" name="Line 246"/>
                <p:cNvSpPr>
                  <a:spLocks noChangeShapeType="1"/>
                </p:cNvSpPr>
                <p:nvPr/>
              </p:nvSpPr>
              <p:spPr bwMode="auto">
                <a:xfrm flipV="1">
                  <a:off x="2818" y="2636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52" name="Line 247"/>
                <p:cNvSpPr>
                  <a:spLocks noChangeShapeType="1"/>
                </p:cNvSpPr>
                <p:nvPr/>
              </p:nvSpPr>
              <p:spPr bwMode="auto">
                <a:xfrm flipV="1">
                  <a:off x="2827" y="2626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53" name="Line 248"/>
                <p:cNvSpPr>
                  <a:spLocks noChangeShapeType="1"/>
                </p:cNvSpPr>
                <p:nvPr/>
              </p:nvSpPr>
              <p:spPr bwMode="auto">
                <a:xfrm flipV="1">
                  <a:off x="2836" y="2617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54" name="Line 249"/>
                <p:cNvSpPr>
                  <a:spLocks noChangeShapeType="1"/>
                </p:cNvSpPr>
                <p:nvPr/>
              </p:nvSpPr>
              <p:spPr bwMode="auto">
                <a:xfrm flipV="1">
                  <a:off x="2846" y="2608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55" name="Line 250"/>
                <p:cNvSpPr>
                  <a:spLocks noChangeShapeType="1"/>
                </p:cNvSpPr>
                <p:nvPr/>
              </p:nvSpPr>
              <p:spPr bwMode="auto">
                <a:xfrm flipV="1">
                  <a:off x="2855" y="2599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56" name="Line 251"/>
                <p:cNvSpPr>
                  <a:spLocks noChangeShapeType="1"/>
                </p:cNvSpPr>
                <p:nvPr/>
              </p:nvSpPr>
              <p:spPr bwMode="auto">
                <a:xfrm flipV="1">
                  <a:off x="2864" y="2590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57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2873" y="2581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58" name="Line 253"/>
                <p:cNvSpPr>
                  <a:spLocks noChangeShapeType="1"/>
                </p:cNvSpPr>
                <p:nvPr/>
              </p:nvSpPr>
              <p:spPr bwMode="auto">
                <a:xfrm flipV="1">
                  <a:off x="2882" y="2572"/>
                  <a:ext cx="4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59" name="Line 254"/>
                <p:cNvSpPr>
                  <a:spLocks noChangeShapeType="1"/>
                </p:cNvSpPr>
                <p:nvPr/>
              </p:nvSpPr>
              <p:spPr bwMode="auto">
                <a:xfrm flipV="1">
                  <a:off x="2891" y="2562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60" name="Line 255"/>
                <p:cNvSpPr>
                  <a:spLocks noChangeShapeType="1"/>
                </p:cNvSpPr>
                <p:nvPr/>
              </p:nvSpPr>
              <p:spPr bwMode="auto">
                <a:xfrm flipV="1">
                  <a:off x="2900" y="2553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61" name="Line 256"/>
                <p:cNvSpPr>
                  <a:spLocks noChangeShapeType="1"/>
                </p:cNvSpPr>
                <p:nvPr/>
              </p:nvSpPr>
              <p:spPr bwMode="auto">
                <a:xfrm flipV="1">
                  <a:off x="2910" y="2544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62" name="Line 257"/>
                <p:cNvSpPr>
                  <a:spLocks noChangeShapeType="1"/>
                </p:cNvSpPr>
                <p:nvPr/>
              </p:nvSpPr>
              <p:spPr bwMode="auto">
                <a:xfrm flipV="1">
                  <a:off x="2919" y="2535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63" name="Line 258"/>
                <p:cNvSpPr>
                  <a:spLocks noChangeShapeType="1"/>
                </p:cNvSpPr>
                <p:nvPr/>
              </p:nvSpPr>
              <p:spPr bwMode="auto">
                <a:xfrm flipV="1">
                  <a:off x="2928" y="2526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64" name="Line 259"/>
                <p:cNvSpPr>
                  <a:spLocks noChangeShapeType="1"/>
                </p:cNvSpPr>
                <p:nvPr/>
              </p:nvSpPr>
              <p:spPr bwMode="auto">
                <a:xfrm flipV="1">
                  <a:off x="2937" y="2517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65" name="Line 260"/>
                <p:cNvSpPr>
                  <a:spLocks noChangeShapeType="1"/>
                </p:cNvSpPr>
                <p:nvPr/>
              </p:nvSpPr>
              <p:spPr bwMode="auto">
                <a:xfrm flipV="1">
                  <a:off x="2946" y="2508"/>
                  <a:ext cx="4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66" name="Line 261"/>
                <p:cNvSpPr>
                  <a:spLocks noChangeShapeType="1"/>
                </p:cNvSpPr>
                <p:nvPr/>
              </p:nvSpPr>
              <p:spPr bwMode="auto">
                <a:xfrm flipV="1">
                  <a:off x="2955" y="2498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67" name="Line 262"/>
                <p:cNvSpPr>
                  <a:spLocks noChangeShapeType="1"/>
                </p:cNvSpPr>
                <p:nvPr/>
              </p:nvSpPr>
              <p:spPr bwMode="auto">
                <a:xfrm flipV="1">
                  <a:off x="2964" y="2489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68" name="Line 263"/>
                <p:cNvSpPr>
                  <a:spLocks noChangeShapeType="1"/>
                </p:cNvSpPr>
                <p:nvPr/>
              </p:nvSpPr>
              <p:spPr bwMode="auto">
                <a:xfrm flipV="1">
                  <a:off x="2974" y="2480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69" name="Line 264"/>
                <p:cNvSpPr>
                  <a:spLocks noChangeShapeType="1"/>
                </p:cNvSpPr>
                <p:nvPr/>
              </p:nvSpPr>
              <p:spPr bwMode="auto">
                <a:xfrm flipV="1">
                  <a:off x="2983" y="2471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70" name="Line 265"/>
                <p:cNvSpPr>
                  <a:spLocks noChangeShapeType="1"/>
                </p:cNvSpPr>
                <p:nvPr/>
              </p:nvSpPr>
              <p:spPr bwMode="auto">
                <a:xfrm flipV="1">
                  <a:off x="2992" y="2462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71" name="Line 266"/>
                <p:cNvSpPr>
                  <a:spLocks noChangeShapeType="1"/>
                </p:cNvSpPr>
                <p:nvPr/>
              </p:nvSpPr>
              <p:spPr bwMode="auto">
                <a:xfrm flipV="1">
                  <a:off x="3001" y="2453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72" name="Line 267"/>
                <p:cNvSpPr>
                  <a:spLocks noChangeShapeType="1"/>
                </p:cNvSpPr>
                <p:nvPr/>
              </p:nvSpPr>
              <p:spPr bwMode="auto">
                <a:xfrm flipV="1">
                  <a:off x="3010" y="2444"/>
                  <a:ext cx="4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73" name="Line 268"/>
                <p:cNvSpPr>
                  <a:spLocks noChangeShapeType="1"/>
                </p:cNvSpPr>
                <p:nvPr/>
              </p:nvSpPr>
              <p:spPr bwMode="auto">
                <a:xfrm flipV="1">
                  <a:off x="3019" y="2434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74" name="Line 269"/>
                <p:cNvSpPr>
                  <a:spLocks noChangeShapeType="1"/>
                </p:cNvSpPr>
                <p:nvPr/>
              </p:nvSpPr>
              <p:spPr bwMode="auto">
                <a:xfrm flipV="1">
                  <a:off x="3029" y="2425"/>
                  <a:ext cx="3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75" name="Line 270"/>
                <p:cNvSpPr>
                  <a:spLocks noChangeShapeType="1"/>
                </p:cNvSpPr>
                <p:nvPr/>
              </p:nvSpPr>
              <p:spPr bwMode="auto">
                <a:xfrm flipV="1">
                  <a:off x="3038" y="2416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76" name="Line 271"/>
                <p:cNvSpPr>
                  <a:spLocks noChangeShapeType="1"/>
                </p:cNvSpPr>
                <p:nvPr/>
              </p:nvSpPr>
              <p:spPr bwMode="auto">
                <a:xfrm flipV="1">
                  <a:off x="3047" y="2407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77" name="Line 272"/>
                <p:cNvSpPr>
                  <a:spLocks noChangeShapeType="1"/>
                </p:cNvSpPr>
                <p:nvPr/>
              </p:nvSpPr>
              <p:spPr bwMode="auto">
                <a:xfrm flipV="1">
                  <a:off x="3056" y="2398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78" name="Line 273"/>
                <p:cNvSpPr>
                  <a:spLocks noChangeShapeType="1"/>
                </p:cNvSpPr>
                <p:nvPr/>
              </p:nvSpPr>
              <p:spPr bwMode="auto">
                <a:xfrm flipV="1">
                  <a:off x="3065" y="2389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79" name="Line 274"/>
                <p:cNvSpPr>
                  <a:spLocks noChangeShapeType="1"/>
                </p:cNvSpPr>
                <p:nvPr/>
              </p:nvSpPr>
              <p:spPr bwMode="auto">
                <a:xfrm flipV="1">
                  <a:off x="3074" y="2379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80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083" y="2370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81" name="Line 276"/>
                <p:cNvSpPr>
                  <a:spLocks noChangeShapeType="1"/>
                </p:cNvSpPr>
                <p:nvPr/>
              </p:nvSpPr>
              <p:spPr bwMode="auto">
                <a:xfrm flipV="1">
                  <a:off x="3093" y="2361"/>
                  <a:ext cx="3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82" name="Line 277"/>
                <p:cNvSpPr>
                  <a:spLocks noChangeShapeType="1"/>
                </p:cNvSpPr>
                <p:nvPr/>
              </p:nvSpPr>
              <p:spPr bwMode="auto">
                <a:xfrm flipV="1">
                  <a:off x="3102" y="2352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83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111" y="2343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84" name="Line 279"/>
                <p:cNvSpPr>
                  <a:spLocks noChangeShapeType="1"/>
                </p:cNvSpPr>
                <p:nvPr/>
              </p:nvSpPr>
              <p:spPr bwMode="auto">
                <a:xfrm flipV="1">
                  <a:off x="3120" y="2334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85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129" y="2325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86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138" y="2315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87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147" y="2306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88" name="Line 283"/>
                <p:cNvSpPr>
                  <a:spLocks noChangeShapeType="1"/>
                </p:cNvSpPr>
                <p:nvPr/>
              </p:nvSpPr>
              <p:spPr bwMode="auto">
                <a:xfrm flipV="1">
                  <a:off x="3157" y="2297"/>
                  <a:ext cx="3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89" name="Line 284"/>
                <p:cNvSpPr>
                  <a:spLocks noChangeShapeType="1"/>
                </p:cNvSpPr>
                <p:nvPr/>
              </p:nvSpPr>
              <p:spPr bwMode="auto">
                <a:xfrm flipV="1">
                  <a:off x="3166" y="2288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90" name="Line 285"/>
                <p:cNvSpPr>
                  <a:spLocks noChangeShapeType="1"/>
                </p:cNvSpPr>
                <p:nvPr/>
              </p:nvSpPr>
              <p:spPr bwMode="auto">
                <a:xfrm flipV="1">
                  <a:off x="3175" y="2279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91" name="Line 286"/>
                <p:cNvSpPr>
                  <a:spLocks noChangeShapeType="1"/>
                </p:cNvSpPr>
                <p:nvPr/>
              </p:nvSpPr>
              <p:spPr bwMode="auto">
                <a:xfrm flipV="1">
                  <a:off x="3184" y="2270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92" name="Line 287"/>
                <p:cNvSpPr>
                  <a:spLocks noChangeShapeType="1"/>
                </p:cNvSpPr>
                <p:nvPr/>
              </p:nvSpPr>
              <p:spPr bwMode="auto">
                <a:xfrm flipV="1">
                  <a:off x="3193" y="2261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93" name="Line 288"/>
                <p:cNvSpPr>
                  <a:spLocks noChangeShapeType="1"/>
                </p:cNvSpPr>
                <p:nvPr/>
              </p:nvSpPr>
              <p:spPr bwMode="auto">
                <a:xfrm flipV="1">
                  <a:off x="3202" y="2251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94" name="Line 289"/>
                <p:cNvSpPr>
                  <a:spLocks noChangeShapeType="1"/>
                </p:cNvSpPr>
                <p:nvPr/>
              </p:nvSpPr>
              <p:spPr bwMode="auto">
                <a:xfrm flipV="1">
                  <a:off x="3211" y="2242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95" name="Line 290"/>
                <p:cNvSpPr>
                  <a:spLocks noChangeShapeType="1"/>
                </p:cNvSpPr>
                <p:nvPr/>
              </p:nvSpPr>
              <p:spPr bwMode="auto">
                <a:xfrm flipV="1">
                  <a:off x="3221" y="2233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96" name="Line 291"/>
                <p:cNvSpPr>
                  <a:spLocks noChangeShapeType="1"/>
                </p:cNvSpPr>
                <p:nvPr/>
              </p:nvSpPr>
              <p:spPr bwMode="auto">
                <a:xfrm flipV="1">
                  <a:off x="3230" y="2224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97" name="Line 292"/>
                <p:cNvSpPr>
                  <a:spLocks noChangeShapeType="1"/>
                </p:cNvSpPr>
                <p:nvPr/>
              </p:nvSpPr>
              <p:spPr bwMode="auto">
                <a:xfrm flipV="1">
                  <a:off x="3239" y="2215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98" name="Line 293"/>
                <p:cNvSpPr>
                  <a:spLocks noChangeShapeType="1"/>
                </p:cNvSpPr>
                <p:nvPr/>
              </p:nvSpPr>
              <p:spPr bwMode="auto">
                <a:xfrm flipV="1">
                  <a:off x="3248" y="2206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99" name="Line 294"/>
                <p:cNvSpPr>
                  <a:spLocks noChangeShapeType="1"/>
                </p:cNvSpPr>
                <p:nvPr/>
              </p:nvSpPr>
              <p:spPr bwMode="auto">
                <a:xfrm flipV="1">
                  <a:off x="3257" y="2197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00" name="Line 295"/>
                <p:cNvSpPr>
                  <a:spLocks noChangeShapeType="1"/>
                </p:cNvSpPr>
                <p:nvPr/>
              </p:nvSpPr>
              <p:spPr bwMode="auto">
                <a:xfrm flipV="1">
                  <a:off x="3266" y="2187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01" name="Line 296"/>
                <p:cNvSpPr>
                  <a:spLocks noChangeShapeType="1"/>
                </p:cNvSpPr>
                <p:nvPr/>
              </p:nvSpPr>
              <p:spPr bwMode="auto">
                <a:xfrm flipV="1">
                  <a:off x="3275" y="2178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02" name="Line 297"/>
                <p:cNvSpPr>
                  <a:spLocks noChangeShapeType="1"/>
                </p:cNvSpPr>
                <p:nvPr/>
              </p:nvSpPr>
              <p:spPr bwMode="auto">
                <a:xfrm flipV="1">
                  <a:off x="3285" y="2169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03" name="Line 298"/>
                <p:cNvSpPr>
                  <a:spLocks noChangeShapeType="1"/>
                </p:cNvSpPr>
                <p:nvPr/>
              </p:nvSpPr>
              <p:spPr bwMode="auto">
                <a:xfrm flipV="1">
                  <a:off x="3294" y="2160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04" name="Line 299"/>
                <p:cNvSpPr>
                  <a:spLocks noChangeShapeType="1"/>
                </p:cNvSpPr>
                <p:nvPr/>
              </p:nvSpPr>
              <p:spPr bwMode="auto">
                <a:xfrm flipV="1">
                  <a:off x="3303" y="2151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05" name="Line 300"/>
                <p:cNvSpPr>
                  <a:spLocks noChangeShapeType="1"/>
                </p:cNvSpPr>
                <p:nvPr/>
              </p:nvSpPr>
              <p:spPr bwMode="auto">
                <a:xfrm flipV="1">
                  <a:off x="3312" y="2142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06" name="Line 301"/>
                <p:cNvSpPr>
                  <a:spLocks noChangeShapeType="1"/>
                </p:cNvSpPr>
                <p:nvPr/>
              </p:nvSpPr>
              <p:spPr bwMode="auto">
                <a:xfrm flipV="1">
                  <a:off x="3321" y="2133"/>
                  <a:ext cx="4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07" name="Line 302"/>
                <p:cNvSpPr>
                  <a:spLocks noChangeShapeType="1"/>
                </p:cNvSpPr>
                <p:nvPr/>
              </p:nvSpPr>
              <p:spPr bwMode="auto">
                <a:xfrm flipV="1">
                  <a:off x="3330" y="2123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08" name="Line 303"/>
                <p:cNvSpPr>
                  <a:spLocks noChangeShapeType="1"/>
                </p:cNvSpPr>
                <p:nvPr/>
              </p:nvSpPr>
              <p:spPr bwMode="auto">
                <a:xfrm flipV="1">
                  <a:off x="3339" y="2114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09" name="Line 304"/>
                <p:cNvSpPr>
                  <a:spLocks noChangeShapeType="1"/>
                </p:cNvSpPr>
                <p:nvPr/>
              </p:nvSpPr>
              <p:spPr bwMode="auto">
                <a:xfrm flipV="1">
                  <a:off x="3349" y="2105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10" name="Line 305"/>
                <p:cNvSpPr>
                  <a:spLocks noChangeShapeType="1"/>
                </p:cNvSpPr>
                <p:nvPr/>
              </p:nvSpPr>
              <p:spPr bwMode="auto">
                <a:xfrm flipV="1">
                  <a:off x="3358" y="2096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11" name="Line 306"/>
                <p:cNvSpPr>
                  <a:spLocks noChangeShapeType="1"/>
                </p:cNvSpPr>
                <p:nvPr/>
              </p:nvSpPr>
              <p:spPr bwMode="auto">
                <a:xfrm flipV="1">
                  <a:off x="3367" y="2087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12" name="Line 307"/>
                <p:cNvSpPr>
                  <a:spLocks noChangeShapeType="1"/>
                </p:cNvSpPr>
                <p:nvPr/>
              </p:nvSpPr>
              <p:spPr bwMode="auto">
                <a:xfrm flipV="1">
                  <a:off x="3376" y="2078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13" name="Line 308"/>
                <p:cNvSpPr>
                  <a:spLocks noChangeShapeType="1"/>
                </p:cNvSpPr>
                <p:nvPr/>
              </p:nvSpPr>
              <p:spPr bwMode="auto">
                <a:xfrm flipV="1">
                  <a:off x="3385" y="2069"/>
                  <a:ext cx="4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14" name="Line 309"/>
                <p:cNvSpPr>
                  <a:spLocks noChangeShapeType="1"/>
                </p:cNvSpPr>
                <p:nvPr/>
              </p:nvSpPr>
              <p:spPr bwMode="auto">
                <a:xfrm flipV="1">
                  <a:off x="3394" y="2059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15" name="Line 310"/>
                <p:cNvSpPr>
                  <a:spLocks noChangeShapeType="1"/>
                </p:cNvSpPr>
                <p:nvPr/>
              </p:nvSpPr>
              <p:spPr bwMode="auto">
                <a:xfrm flipV="1">
                  <a:off x="3403" y="2050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16" name="Line 311"/>
                <p:cNvSpPr>
                  <a:spLocks noChangeShapeType="1"/>
                </p:cNvSpPr>
                <p:nvPr/>
              </p:nvSpPr>
              <p:spPr bwMode="auto">
                <a:xfrm flipV="1">
                  <a:off x="3413" y="2041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17" name="Line 312"/>
                <p:cNvSpPr>
                  <a:spLocks noChangeShapeType="1"/>
                </p:cNvSpPr>
                <p:nvPr/>
              </p:nvSpPr>
              <p:spPr bwMode="auto">
                <a:xfrm flipV="1">
                  <a:off x="3422" y="2032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18" name="Line 313"/>
                <p:cNvSpPr>
                  <a:spLocks noChangeShapeType="1"/>
                </p:cNvSpPr>
                <p:nvPr/>
              </p:nvSpPr>
              <p:spPr bwMode="auto">
                <a:xfrm flipV="1">
                  <a:off x="3431" y="2023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19" name="Line 314"/>
                <p:cNvSpPr>
                  <a:spLocks noChangeShapeType="1"/>
                </p:cNvSpPr>
                <p:nvPr/>
              </p:nvSpPr>
              <p:spPr bwMode="auto">
                <a:xfrm flipV="1">
                  <a:off x="3440" y="2014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20" name="Line 315"/>
                <p:cNvSpPr>
                  <a:spLocks noChangeShapeType="1"/>
                </p:cNvSpPr>
                <p:nvPr/>
              </p:nvSpPr>
              <p:spPr bwMode="auto">
                <a:xfrm flipV="1">
                  <a:off x="3449" y="2005"/>
                  <a:ext cx="4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21" name="Line 316"/>
                <p:cNvSpPr>
                  <a:spLocks noChangeShapeType="1"/>
                </p:cNvSpPr>
                <p:nvPr/>
              </p:nvSpPr>
              <p:spPr bwMode="auto">
                <a:xfrm flipV="1">
                  <a:off x="3458" y="1995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22" name="Line 317"/>
                <p:cNvSpPr>
                  <a:spLocks noChangeShapeType="1"/>
                </p:cNvSpPr>
                <p:nvPr/>
              </p:nvSpPr>
              <p:spPr bwMode="auto">
                <a:xfrm flipV="1">
                  <a:off x="3468" y="1986"/>
                  <a:ext cx="3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23" name="Line 318"/>
                <p:cNvSpPr>
                  <a:spLocks noChangeShapeType="1"/>
                </p:cNvSpPr>
                <p:nvPr/>
              </p:nvSpPr>
              <p:spPr bwMode="auto">
                <a:xfrm flipV="1">
                  <a:off x="3477" y="1977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24" name="Line 319"/>
                <p:cNvSpPr>
                  <a:spLocks noChangeShapeType="1"/>
                </p:cNvSpPr>
                <p:nvPr/>
              </p:nvSpPr>
              <p:spPr bwMode="auto">
                <a:xfrm flipV="1">
                  <a:off x="3486" y="1968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25" name="Line 320"/>
                <p:cNvSpPr>
                  <a:spLocks noChangeShapeType="1"/>
                </p:cNvSpPr>
                <p:nvPr/>
              </p:nvSpPr>
              <p:spPr bwMode="auto">
                <a:xfrm flipV="1">
                  <a:off x="3495" y="1959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26" name="Line 321"/>
                <p:cNvSpPr>
                  <a:spLocks noChangeShapeType="1"/>
                </p:cNvSpPr>
                <p:nvPr/>
              </p:nvSpPr>
              <p:spPr bwMode="auto">
                <a:xfrm flipV="1">
                  <a:off x="3504" y="1950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27" name="Line 322"/>
                <p:cNvSpPr>
                  <a:spLocks noChangeShapeType="1"/>
                </p:cNvSpPr>
                <p:nvPr/>
              </p:nvSpPr>
              <p:spPr bwMode="auto">
                <a:xfrm flipV="1">
                  <a:off x="3513" y="1941"/>
                  <a:ext cx="4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28" name="Line 323"/>
                <p:cNvSpPr>
                  <a:spLocks noChangeShapeType="1"/>
                </p:cNvSpPr>
                <p:nvPr/>
              </p:nvSpPr>
              <p:spPr bwMode="auto">
                <a:xfrm flipV="1">
                  <a:off x="3522" y="1931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29" name="Line 324"/>
                <p:cNvSpPr>
                  <a:spLocks noChangeShapeType="1"/>
                </p:cNvSpPr>
                <p:nvPr/>
              </p:nvSpPr>
              <p:spPr bwMode="auto">
                <a:xfrm flipV="1">
                  <a:off x="3532" y="1922"/>
                  <a:ext cx="3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30" name="Line 325"/>
                <p:cNvSpPr>
                  <a:spLocks noChangeShapeType="1"/>
                </p:cNvSpPr>
                <p:nvPr/>
              </p:nvSpPr>
              <p:spPr bwMode="auto">
                <a:xfrm flipV="1">
                  <a:off x="3541" y="1913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31" name="Line 326"/>
                <p:cNvSpPr>
                  <a:spLocks noChangeShapeType="1"/>
                </p:cNvSpPr>
                <p:nvPr/>
              </p:nvSpPr>
              <p:spPr bwMode="auto">
                <a:xfrm flipV="1">
                  <a:off x="3550" y="1904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32" name="Line 327"/>
                <p:cNvSpPr>
                  <a:spLocks noChangeShapeType="1"/>
                </p:cNvSpPr>
                <p:nvPr/>
              </p:nvSpPr>
              <p:spPr bwMode="auto">
                <a:xfrm flipV="1">
                  <a:off x="3559" y="1895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33" name="Line 328"/>
                <p:cNvSpPr>
                  <a:spLocks noChangeShapeType="1"/>
                </p:cNvSpPr>
                <p:nvPr/>
              </p:nvSpPr>
              <p:spPr bwMode="auto">
                <a:xfrm flipV="1">
                  <a:off x="3568" y="1886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34" name="Line 329"/>
                <p:cNvSpPr>
                  <a:spLocks noChangeShapeType="1"/>
                </p:cNvSpPr>
                <p:nvPr/>
              </p:nvSpPr>
              <p:spPr bwMode="auto">
                <a:xfrm flipV="1">
                  <a:off x="3577" y="1876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35" name="Line 330"/>
                <p:cNvSpPr>
                  <a:spLocks noChangeShapeType="1"/>
                </p:cNvSpPr>
                <p:nvPr/>
              </p:nvSpPr>
              <p:spPr bwMode="auto">
                <a:xfrm flipV="1">
                  <a:off x="3586" y="1867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36" name="Line 331"/>
                <p:cNvSpPr>
                  <a:spLocks noChangeShapeType="1"/>
                </p:cNvSpPr>
                <p:nvPr/>
              </p:nvSpPr>
              <p:spPr bwMode="auto">
                <a:xfrm flipV="1">
                  <a:off x="3596" y="1858"/>
                  <a:ext cx="3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37" name="Line 332"/>
                <p:cNvSpPr>
                  <a:spLocks noChangeShapeType="1"/>
                </p:cNvSpPr>
                <p:nvPr/>
              </p:nvSpPr>
              <p:spPr bwMode="auto">
                <a:xfrm flipV="1">
                  <a:off x="3605" y="1849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38" name="Line 333"/>
                <p:cNvSpPr>
                  <a:spLocks noChangeShapeType="1"/>
                </p:cNvSpPr>
                <p:nvPr/>
              </p:nvSpPr>
              <p:spPr bwMode="auto">
                <a:xfrm flipV="1">
                  <a:off x="3614" y="1840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39" name="Line 334"/>
                <p:cNvSpPr>
                  <a:spLocks noChangeShapeType="1"/>
                </p:cNvSpPr>
                <p:nvPr/>
              </p:nvSpPr>
              <p:spPr bwMode="auto">
                <a:xfrm flipV="1">
                  <a:off x="3623" y="1831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40" name="Line 335"/>
                <p:cNvSpPr>
                  <a:spLocks noChangeShapeType="1"/>
                </p:cNvSpPr>
                <p:nvPr/>
              </p:nvSpPr>
              <p:spPr bwMode="auto">
                <a:xfrm flipV="1">
                  <a:off x="3632" y="1822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41" name="Line 336"/>
                <p:cNvSpPr>
                  <a:spLocks noChangeShapeType="1"/>
                </p:cNvSpPr>
                <p:nvPr/>
              </p:nvSpPr>
              <p:spPr bwMode="auto">
                <a:xfrm flipV="1">
                  <a:off x="3641" y="1812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42" name="Line 337"/>
                <p:cNvSpPr>
                  <a:spLocks noChangeShapeType="1"/>
                </p:cNvSpPr>
                <p:nvPr/>
              </p:nvSpPr>
              <p:spPr bwMode="auto">
                <a:xfrm flipV="1">
                  <a:off x="3650" y="1803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43" name="Line 338"/>
                <p:cNvSpPr>
                  <a:spLocks noChangeShapeType="1"/>
                </p:cNvSpPr>
                <p:nvPr/>
              </p:nvSpPr>
              <p:spPr bwMode="auto">
                <a:xfrm flipV="1">
                  <a:off x="3660" y="1794"/>
                  <a:ext cx="3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44" name="Line 339"/>
                <p:cNvSpPr>
                  <a:spLocks noChangeShapeType="1"/>
                </p:cNvSpPr>
                <p:nvPr/>
              </p:nvSpPr>
              <p:spPr bwMode="auto">
                <a:xfrm flipV="1">
                  <a:off x="3669" y="1785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45" name="Line 340"/>
                <p:cNvSpPr>
                  <a:spLocks noChangeShapeType="1"/>
                </p:cNvSpPr>
                <p:nvPr/>
              </p:nvSpPr>
              <p:spPr bwMode="auto">
                <a:xfrm flipV="1">
                  <a:off x="3678" y="1776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46" name="Line 341"/>
                <p:cNvSpPr>
                  <a:spLocks noChangeShapeType="1"/>
                </p:cNvSpPr>
                <p:nvPr/>
              </p:nvSpPr>
              <p:spPr bwMode="auto">
                <a:xfrm flipV="1">
                  <a:off x="3687" y="1767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47" name="Line 342"/>
                <p:cNvSpPr>
                  <a:spLocks noChangeShapeType="1"/>
                </p:cNvSpPr>
                <p:nvPr/>
              </p:nvSpPr>
              <p:spPr bwMode="auto">
                <a:xfrm flipV="1">
                  <a:off x="3696" y="1758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48" name="Line 343"/>
                <p:cNvSpPr>
                  <a:spLocks noChangeShapeType="1"/>
                </p:cNvSpPr>
                <p:nvPr/>
              </p:nvSpPr>
              <p:spPr bwMode="auto">
                <a:xfrm flipV="1">
                  <a:off x="3705" y="1748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49" name="Line 344"/>
                <p:cNvSpPr>
                  <a:spLocks noChangeShapeType="1"/>
                </p:cNvSpPr>
                <p:nvPr/>
              </p:nvSpPr>
              <p:spPr bwMode="auto">
                <a:xfrm flipV="1">
                  <a:off x="3714" y="1739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50" name="Line 345"/>
                <p:cNvSpPr>
                  <a:spLocks noChangeShapeType="1"/>
                </p:cNvSpPr>
                <p:nvPr/>
              </p:nvSpPr>
              <p:spPr bwMode="auto">
                <a:xfrm flipV="1">
                  <a:off x="3724" y="1730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51" name="Line 346"/>
                <p:cNvSpPr>
                  <a:spLocks noChangeShapeType="1"/>
                </p:cNvSpPr>
                <p:nvPr/>
              </p:nvSpPr>
              <p:spPr bwMode="auto">
                <a:xfrm flipV="1">
                  <a:off x="3733" y="1721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52" name="Line 347"/>
                <p:cNvSpPr>
                  <a:spLocks noChangeShapeType="1"/>
                </p:cNvSpPr>
                <p:nvPr/>
              </p:nvSpPr>
              <p:spPr bwMode="auto">
                <a:xfrm flipV="1">
                  <a:off x="3742" y="1712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53" name="Line 348"/>
                <p:cNvSpPr>
                  <a:spLocks noChangeShapeType="1"/>
                </p:cNvSpPr>
                <p:nvPr/>
              </p:nvSpPr>
              <p:spPr bwMode="auto">
                <a:xfrm flipV="1">
                  <a:off x="3751" y="1703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54" name="Line 349"/>
                <p:cNvSpPr>
                  <a:spLocks noChangeShapeType="1"/>
                </p:cNvSpPr>
                <p:nvPr/>
              </p:nvSpPr>
              <p:spPr bwMode="auto">
                <a:xfrm flipV="1">
                  <a:off x="3760" y="1694"/>
                  <a:ext cx="4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55" name="Line 350"/>
                <p:cNvSpPr>
                  <a:spLocks noChangeShapeType="1"/>
                </p:cNvSpPr>
                <p:nvPr/>
              </p:nvSpPr>
              <p:spPr bwMode="auto">
                <a:xfrm flipV="1">
                  <a:off x="3769" y="1684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56" name="Line 351"/>
                <p:cNvSpPr>
                  <a:spLocks noChangeShapeType="1"/>
                </p:cNvSpPr>
                <p:nvPr/>
              </p:nvSpPr>
              <p:spPr bwMode="auto">
                <a:xfrm flipV="1">
                  <a:off x="3778" y="1675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57" name="Line 352"/>
                <p:cNvSpPr>
                  <a:spLocks noChangeShapeType="1"/>
                </p:cNvSpPr>
                <p:nvPr/>
              </p:nvSpPr>
              <p:spPr bwMode="auto">
                <a:xfrm flipV="1">
                  <a:off x="3788" y="1666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58" name="Line 353"/>
                <p:cNvSpPr>
                  <a:spLocks noChangeShapeType="1"/>
                </p:cNvSpPr>
                <p:nvPr/>
              </p:nvSpPr>
              <p:spPr bwMode="auto">
                <a:xfrm flipV="1">
                  <a:off x="3797" y="1657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59" name="Line 354"/>
                <p:cNvSpPr>
                  <a:spLocks noChangeShapeType="1"/>
                </p:cNvSpPr>
                <p:nvPr/>
              </p:nvSpPr>
              <p:spPr bwMode="auto">
                <a:xfrm flipV="1">
                  <a:off x="3806" y="1648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60" name="Line 355"/>
                <p:cNvSpPr>
                  <a:spLocks noChangeShapeType="1"/>
                </p:cNvSpPr>
                <p:nvPr/>
              </p:nvSpPr>
              <p:spPr bwMode="auto">
                <a:xfrm flipV="1">
                  <a:off x="3815" y="1639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61" name="Line 356"/>
                <p:cNvSpPr>
                  <a:spLocks noChangeShapeType="1"/>
                </p:cNvSpPr>
                <p:nvPr/>
              </p:nvSpPr>
              <p:spPr bwMode="auto">
                <a:xfrm flipV="1">
                  <a:off x="3824" y="1630"/>
                  <a:ext cx="4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62" name="Line 357"/>
                <p:cNvSpPr>
                  <a:spLocks noChangeShapeType="1"/>
                </p:cNvSpPr>
                <p:nvPr/>
              </p:nvSpPr>
              <p:spPr bwMode="auto">
                <a:xfrm flipV="1">
                  <a:off x="3833" y="1620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63" name="Line 358"/>
                <p:cNvSpPr>
                  <a:spLocks noChangeShapeType="1"/>
                </p:cNvSpPr>
                <p:nvPr/>
              </p:nvSpPr>
              <p:spPr bwMode="auto">
                <a:xfrm flipV="1">
                  <a:off x="3842" y="1611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64" name="Line 359"/>
                <p:cNvSpPr>
                  <a:spLocks noChangeShapeType="1"/>
                </p:cNvSpPr>
                <p:nvPr/>
              </p:nvSpPr>
              <p:spPr bwMode="auto">
                <a:xfrm flipV="1">
                  <a:off x="3852" y="1602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65" name="Line 360"/>
                <p:cNvSpPr>
                  <a:spLocks noChangeShapeType="1"/>
                </p:cNvSpPr>
                <p:nvPr/>
              </p:nvSpPr>
              <p:spPr bwMode="auto">
                <a:xfrm flipV="1">
                  <a:off x="3861" y="1593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66" name="Line 361"/>
                <p:cNvSpPr>
                  <a:spLocks noChangeShapeType="1"/>
                </p:cNvSpPr>
                <p:nvPr/>
              </p:nvSpPr>
              <p:spPr bwMode="auto">
                <a:xfrm flipV="1">
                  <a:off x="3870" y="1584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67" name="Line 362"/>
                <p:cNvSpPr>
                  <a:spLocks noChangeShapeType="1"/>
                </p:cNvSpPr>
                <p:nvPr/>
              </p:nvSpPr>
              <p:spPr bwMode="auto">
                <a:xfrm flipV="1">
                  <a:off x="3879" y="1575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68" name="Line 363"/>
                <p:cNvSpPr>
                  <a:spLocks noChangeShapeType="1"/>
                </p:cNvSpPr>
                <p:nvPr/>
              </p:nvSpPr>
              <p:spPr bwMode="auto">
                <a:xfrm flipV="1">
                  <a:off x="3888" y="1566"/>
                  <a:ext cx="4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69" name="Line 364"/>
                <p:cNvSpPr>
                  <a:spLocks noChangeShapeType="1"/>
                </p:cNvSpPr>
                <p:nvPr/>
              </p:nvSpPr>
              <p:spPr bwMode="auto">
                <a:xfrm flipV="1">
                  <a:off x="3897" y="1556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70" name="Line 365"/>
                <p:cNvSpPr>
                  <a:spLocks noChangeShapeType="1"/>
                </p:cNvSpPr>
                <p:nvPr/>
              </p:nvSpPr>
              <p:spPr bwMode="auto">
                <a:xfrm flipV="1">
                  <a:off x="3907" y="1547"/>
                  <a:ext cx="3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71" name="Line 366"/>
                <p:cNvSpPr>
                  <a:spLocks noChangeShapeType="1"/>
                </p:cNvSpPr>
                <p:nvPr/>
              </p:nvSpPr>
              <p:spPr bwMode="auto">
                <a:xfrm flipV="1">
                  <a:off x="3916" y="1538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72" name="Line 367"/>
                <p:cNvSpPr>
                  <a:spLocks noChangeShapeType="1"/>
                </p:cNvSpPr>
                <p:nvPr/>
              </p:nvSpPr>
              <p:spPr bwMode="auto">
                <a:xfrm flipV="1">
                  <a:off x="3925" y="1529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73" name="Line 368"/>
                <p:cNvSpPr>
                  <a:spLocks noChangeShapeType="1"/>
                </p:cNvSpPr>
                <p:nvPr/>
              </p:nvSpPr>
              <p:spPr bwMode="auto">
                <a:xfrm flipV="1">
                  <a:off x="3934" y="1520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74" name="Line 369"/>
                <p:cNvSpPr>
                  <a:spLocks noChangeShapeType="1"/>
                </p:cNvSpPr>
                <p:nvPr/>
              </p:nvSpPr>
              <p:spPr bwMode="auto">
                <a:xfrm flipV="1">
                  <a:off x="3943" y="1511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75" name="Line 370"/>
                <p:cNvSpPr>
                  <a:spLocks noChangeShapeType="1"/>
                </p:cNvSpPr>
                <p:nvPr/>
              </p:nvSpPr>
              <p:spPr bwMode="auto">
                <a:xfrm flipV="1">
                  <a:off x="3952" y="1502"/>
                  <a:ext cx="4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76" name="Line 371"/>
                <p:cNvSpPr>
                  <a:spLocks noChangeShapeType="1"/>
                </p:cNvSpPr>
                <p:nvPr/>
              </p:nvSpPr>
              <p:spPr bwMode="auto">
                <a:xfrm flipV="1">
                  <a:off x="3961" y="1492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77" name="Line 372"/>
                <p:cNvSpPr>
                  <a:spLocks noChangeShapeType="1"/>
                </p:cNvSpPr>
                <p:nvPr/>
              </p:nvSpPr>
              <p:spPr bwMode="auto">
                <a:xfrm flipV="1">
                  <a:off x="3971" y="1483"/>
                  <a:ext cx="3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78" name="Line 373"/>
                <p:cNvSpPr>
                  <a:spLocks noChangeShapeType="1"/>
                </p:cNvSpPr>
                <p:nvPr/>
              </p:nvSpPr>
              <p:spPr bwMode="auto">
                <a:xfrm flipV="1">
                  <a:off x="3980" y="1474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79" name="Line 374"/>
                <p:cNvSpPr>
                  <a:spLocks noChangeShapeType="1"/>
                </p:cNvSpPr>
                <p:nvPr/>
              </p:nvSpPr>
              <p:spPr bwMode="auto">
                <a:xfrm flipV="1">
                  <a:off x="3989" y="1465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80" name="Line 375"/>
                <p:cNvSpPr>
                  <a:spLocks noChangeShapeType="1"/>
                </p:cNvSpPr>
                <p:nvPr/>
              </p:nvSpPr>
              <p:spPr bwMode="auto">
                <a:xfrm flipV="1">
                  <a:off x="3998" y="1456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81" name="Line 376"/>
                <p:cNvSpPr>
                  <a:spLocks noChangeShapeType="1"/>
                </p:cNvSpPr>
                <p:nvPr/>
              </p:nvSpPr>
              <p:spPr bwMode="auto">
                <a:xfrm flipV="1">
                  <a:off x="4007" y="1447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82" name="Line 377"/>
                <p:cNvSpPr>
                  <a:spLocks noChangeShapeType="1"/>
                </p:cNvSpPr>
                <p:nvPr/>
              </p:nvSpPr>
              <p:spPr bwMode="auto">
                <a:xfrm flipV="1">
                  <a:off x="4016" y="1438"/>
                  <a:ext cx="4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83" name="Line 378"/>
                <p:cNvSpPr>
                  <a:spLocks noChangeShapeType="1"/>
                </p:cNvSpPr>
                <p:nvPr/>
              </p:nvSpPr>
              <p:spPr bwMode="auto">
                <a:xfrm flipV="1">
                  <a:off x="4025" y="1428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84" name="Line 379"/>
                <p:cNvSpPr>
                  <a:spLocks noChangeShapeType="1"/>
                </p:cNvSpPr>
                <p:nvPr/>
              </p:nvSpPr>
              <p:spPr bwMode="auto">
                <a:xfrm flipV="1">
                  <a:off x="4035" y="1419"/>
                  <a:ext cx="3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85" name="Line 380"/>
                <p:cNvSpPr>
                  <a:spLocks noChangeShapeType="1"/>
                </p:cNvSpPr>
                <p:nvPr/>
              </p:nvSpPr>
              <p:spPr bwMode="auto">
                <a:xfrm flipV="1">
                  <a:off x="4044" y="1410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86" name="Line 381"/>
                <p:cNvSpPr>
                  <a:spLocks noChangeShapeType="1"/>
                </p:cNvSpPr>
                <p:nvPr/>
              </p:nvSpPr>
              <p:spPr bwMode="auto">
                <a:xfrm flipV="1">
                  <a:off x="4053" y="1401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87" name="Line 382"/>
                <p:cNvSpPr>
                  <a:spLocks noChangeShapeType="1"/>
                </p:cNvSpPr>
                <p:nvPr/>
              </p:nvSpPr>
              <p:spPr bwMode="auto">
                <a:xfrm flipV="1">
                  <a:off x="4062" y="1392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88" name="Line 383"/>
                <p:cNvSpPr>
                  <a:spLocks noChangeShapeType="1"/>
                </p:cNvSpPr>
                <p:nvPr/>
              </p:nvSpPr>
              <p:spPr bwMode="auto">
                <a:xfrm flipV="1">
                  <a:off x="4071" y="1383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89" name="Line 384"/>
                <p:cNvSpPr>
                  <a:spLocks noChangeShapeType="1"/>
                </p:cNvSpPr>
                <p:nvPr/>
              </p:nvSpPr>
              <p:spPr bwMode="auto">
                <a:xfrm flipV="1">
                  <a:off x="4080" y="1373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90" name="Line 385"/>
                <p:cNvSpPr>
                  <a:spLocks noChangeShapeType="1"/>
                </p:cNvSpPr>
                <p:nvPr/>
              </p:nvSpPr>
              <p:spPr bwMode="auto">
                <a:xfrm flipV="1">
                  <a:off x="4089" y="1364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91" name="Line 386"/>
                <p:cNvSpPr>
                  <a:spLocks noChangeShapeType="1"/>
                </p:cNvSpPr>
                <p:nvPr/>
              </p:nvSpPr>
              <p:spPr bwMode="auto">
                <a:xfrm flipV="1">
                  <a:off x="4099" y="1355"/>
                  <a:ext cx="3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92" name="Line 387"/>
                <p:cNvSpPr>
                  <a:spLocks noChangeShapeType="1"/>
                </p:cNvSpPr>
                <p:nvPr/>
              </p:nvSpPr>
              <p:spPr bwMode="auto">
                <a:xfrm flipV="1">
                  <a:off x="4108" y="1346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93" name="Line 388"/>
                <p:cNvSpPr>
                  <a:spLocks noChangeShapeType="1"/>
                </p:cNvSpPr>
                <p:nvPr/>
              </p:nvSpPr>
              <p:spPr bwMode="auto">
                <a:xfrm flipV="1">
                  <a:off x="4117" y="1337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94" name="Line 389"/>
                <p:cNvSpPr>
                  <a:spLocks noChangeShapeType="1"/>
                </p:cNvSpPr>
                <p:nvPr/>
              </p:nvSpPr>
              <p:spPr bwMode="auto">
                <a:xfrm flipV="1">
                  <a:off x="4126" y="1328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95" name="Line 390"/>
                <p:cNvSpPr>
                  <a:spLocks noChangeShapeType="1"/>
                </p:cNvSpPr>
                <p:nvPr/>
              </p:nvSpPr>
              <p:spPr bwMode="auto">
                <a:xfrm flipV="1">
                  <a:off x="4135" y="1319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96" name="Line 391"/>
                <p:cNvSpPr>
                  <a:spLocks noChangeShapeType="1"/>
                </p:cNvSpPr>
                <p:nvPr/>
              </p:nvSpPr>
              <p:spPr bwMode="auto">
                <a:xfrm flipV="1">
                  <a:off x="4144" y="1309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97" name="Line 392"/>
                <p:cNvSpPr>
                  <a:spLocks noChangeShapeType="1"/>
                </p:cNvSpPr>
                <p:nvPr/>
              </p:nvSpPr>
              <p:spPr bwMode="auto">
                <a:xfrm flipV="1">
                  <a:off x="4153" y="1300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98" name="Line 393"/>
                <p:cNvSpPr>
                  <a:spLocks noChangeShapeType="1"/>
                </p:cNvSpPr>
                <p:nvPr/>
              </p:nvSpPr>
              <p:spPr bwMode="auto">
                <a:xfrm flipV="1">
                  <a:off x="4163" y="1291"/>
                  <a:ext cx="3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99" name="Line 394"/>
                <p:cNvSpPr>
                  <a:spLocks noChangeShapeType="1"/>
                </p:cNvSpPr>
                <p:nvPr/>
              </p:nvSpPr>
              <p:spPr bwMode="auto">
                <a:xfrm flipV="1">
                  <a:off x="4172" y="1282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00" name="Line 395"/>
                <p:cNvSpPr>
                  <a:spLocks noChangeShapeType="1"/>
                </p:cNvSpPr>
                <p:nvPr/>
              </p:nvSpPr>
              <p:spPr bwMode="auto">
                <a:xfrm flipV="1">
                  <a:off x="4181" y="1273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01" name="Line 396"/>
                <p:cNvSpPr>
                  <a:spLocks noChangeShapeType="1"/>
                </p:cNvSpPr>
                <p:nvPr/>
              </p:nvSpPr>
              <p:spPr bwMode="auto">
                <a:xfrm flipV="1">
                  <a:off x="4190" y="1264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02" name="Line 397"/>
                <p:cNvSpPr>
                  <a:spLocks noChangeShapeType="1"/>
                </p:cNvSpPr>
                <p:nvPr/>
              </p:nvSpPr>
              <p:spPr bwMode="auto">
                <a:xfrm flipV="1">
                  <a:off x="4199" y="1255"/>
                  <a:ext cx="4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03" name="Line 398"/>
                <p:cNvSpPr>
                  <a:spLocks noChangeShapeType="1"/>
                </p:cNvSpPr>
                <p:nvPr/>
              </p:nvSpPr>
              <p:spPr bwMode="auto">
                <a:xfrm flipV="1">
                  <a:off x="4208" y="1245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04" name="Line 399"/>
                <p:cNvSpPr>
                  <a:spLocks noChangeShapeType="1"/>
                </p:cNvSpPr>
                <p:nvPr/>
              </p:nvSpPr>
              <p:spPr bwMode="auto">
                <a:xfrm flipV="1">
                  <a:off x="4217" y="1236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05" name="Line 400"/>
                <p:cNvSpPr>
                  <a:spLocks noChangeShapeType="1"/>
                </p:cNvSpPr>
                <p:nvPr/>
              </p:nvSpPr>
              <p:spPr bwMode="auto">
                <a:xfrm flipV="1">
                  <a:off x="4227" y="1227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06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4236" y="1218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07" name="Line 402"/>
                <p:cNvSpPr>
                  <a:spLocks noChangeShapeType="1"/>
                </p:cNvSpPr>
                <p:nvPr/>
              </p:nvSpPr>
              <p:spPr bwMode="auto">
                <a:xfrm flipV="1">
                  <a:off x="4245" y="1209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08" name="Line 403"/>
                <p:cNvSpPr>
                  <a:spLocks noChangeShapeType="1"/>
                </p:cNvSpPr>
                <p:nvPr/>
              </p:nvSpPr>
              <p:spPr bwMode="auto">
                <a:xfrm flipV="1">
                  <a:off x="4254" y="1200"/>
                  <a:ext cx="3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09" name="Line 404"/>
                <p:cNvSpPr>
                  <a:spLocks noChangeShapeType="1"/>
                </p:cNvSpPr>
                <p:nvPr/>
              </p:nvSpPr>
              <p:spPr bwMode="auto">
                <a:xfrm flipV="1">
                  <a:off x="4263" y="1191"/>
                  <a:ext cx="4" cy="3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10" name="Line 405"/>
                <p:cNvSpPr>
                  <a:spLocks noChangeShapeType="1"/>
                </p:cNvSpPr>
                <p:nvPr/>
              </p:nvSpPr>
              <p:spPr bwMode="auto">
                <a:xfrm flipV="1">
                  <a:off x="4272" y="1181"/>
                  <a:ext cx="4" cy="4"/>
                </a:xfrm>
                <a:prstGeom prst="line">
                  <a:avLst/>
                </a:prstGeom>
                <a:noFill/>
                <a:ln w="635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</p:grpSp>
          <p:sp>
            <p:nvSpPr>
              <p:cNvPr id="7" name="Line 407"/>
              <p:cNvSpPr>
                <a:spLocks noChangeShapeType="1"/>
              </p:cNvSpPr>
              <p:nvPr/>
            </p:nvSpPr>
            <p:spPr bwMode="auto">
              <a:xfrm flipV="1">
                <a:off x="6796088" y="1860550"/>
                <a:ext cx="6350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" name="Line 408"/>
              <p:cNvSpPr>
                <a:spLocks noChangeShapeType="1"/>
              </p:cNvSpPr>
              <p:nvPr/>
            </p:nvSpPr>
            <p:spPr bwMode="auto">
              <a:xfrm flipV="1">
                <a:off x="6811963" y="1846263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9" name="Line 409"/>
              <p:cNvSpPr>
                <a:spLocks noChangeShapeType="1"/>
              </p:cNvSpPr>
              <p:nvPr/>
            </p:nvSpPr>
            <p:spPr bwMode="auto">
              <a:xfrm flipV="1">
                <a:off x="6826250" y="1831975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" name="Line 410"/>
              <p:cNvSpPr>
                <a:spLocks noChangeShapeType="1"/>
              </p:cNvSpPr>
              <p:nvPr/>
            </p:nvSpPr>
            <p:spPr bwMode="auto">
              <a:xfrm flipV="1">
                <a:off x="6840538" y="1817688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1" name="Line 411"/>
              <p:cNvSpPr>
                <a:spLocks noChangeShapeType="1"/>
              </p:cNvSpPr>
              <p:nvPr/>
            </p:nvSpPr>
            <p:spPr bwMode="auto">
              <a:xfrm flipV="1">
                <a:off x="6854825" y="1803400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2" name="Line 412"/>
              <p:cNvSpPr>
                <a:spLocks noChangeShapeType="1"/>
              </p:cNvSpPr>
              <p:nvPr/>
            </p:nvSpPr>
            <p:spPr bwMode="auto">
              <a:xfrm flipV="1">
                <a:off x="6869113" y="1789113"/>
                <a:ext cx="6350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" name="Line 413"/>
              <p:cNvSpPr>
                <a:spLocks noChangeShapeType="1"/>
              </p:cNvSpPr>
              <p:nvPr/>
            </p:nvSpPr>
            <p:spPr bwMode="auto">
              <a:xfrm flipV="1">
                <a:off x="6883400" y="1773238"/>
                <a:ext cx="6350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" name="Line 414"/>
              <p:cNvSpPr>
                <a:spLocks noChangeShapeType="1"/>
              </p:cNvSpPr>
              <p:nvPr/>
            </p:nvSpPr>
            <p:spPr bwMode="auto">
              <a:xfrm flipV="1">
                <a:off x="6899275" y="1758950"/>
                <a:ext cx="4762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" name="Line 415"/>
              <p:cNvSpPr>
                <a:spLocks noChangeShapeType="1"/>
              </p:cNvSpPr>
              <p:nvPr/>
            </p:nvSpPr>
            <p:spPr bwMode="auto">
              <a:xfrm flipV="1">
                <a:off x="6913563" y="1744663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" name="Line 416"/>
              <p:cNvSpPr>
                <a:spLocks noChangeShapeType="1"/>
              </p:cNvSpPr>
              <p:nvPr/>
            </p:nvSpPr>
            <p:spPr bwMode="auto">
              <a:xfrm flipV="1">
                <a:off x="6927850" y="1730375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7" name="Line 417"/>
              <p:cNvSpPr>
                <a:spLocks noChangeShapeType="1"/>
              </p:cNvSpPr>
              <p:nvPr/>
            </p:nvSpPr>
            <p:spPr bwMode="auto">
              <a:xfrm flipV="1">
                <a:off x="6942138" y="1716088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" name="Line 418"/>
              <p:cNvSpPr>
                <a:spLocks noChangeShapeType="1"/>
              </p:cNvSpPr>
              <p:nvPr/>
            </p:nvSpPr>
            <p:spPr bwMode="auto">
              <a:xfrm flipV="1">
                <a:off x="6956425" y="1701800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9" name="Line 419"/>
              <p:cNvSpPr>
                <a:spLocks noChangeShapeType="1"/>
              </p:cNvSpPr>
              <p:nvPr/>
            </p:nvSpPr>
            <p:spPr bwMode="auto">
              <a:xfrm flipV="1">
                <a:off x="6970713" y="1687513"/>
                <a:ext cx="6350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" name="Line 420"/>
              <p:cNvSpPr>
                <a:spLocks noChangeShapeType="1"/>
              </p:cNvSpPr>
              <p:nvPr/>
            </p:nvSpPr>
            <p:spPr bwMode="auto">
              <a:xfrm flipV="1">
                <a:off x="6985000" y="1671638"/>
                <a:ext cx="6350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1" name="Line 421"/>
              <p:cNvSpPr>
                <a:spLocks noChangeShapeType="1"/>
              </p:cNvSpPr>
              <p:nvPr/>
            </p:nvSpPr>
            <p:spPr bwMode="auto">
              <a:xfrm flipV="1">
                <a:off x="7000875" y="1657350"/>
                <a:ext cx="4762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2" name="Line 422"/>
              <p:cNvSpPr>
                <a:spLocks noChangeShapeType="1"/>
              </p:cNvSpPr>
              <p:nvPr/>
            </p:nvSpPr>
            <p:spPr bwMode="auto">
              <a:xfrm flipV="1">
                <a:off x="7015163" y="1643063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3" name="Line 423"/>
              <p:cNvSpPr>
                <a:spLocks noChangeShapeType="1"/>
              </p:cNvSpPr>
              <p:nvPr/>
            </p:nvSpPr>
            <p:spPr bwMode="auto">
              <a:xfrm flipV="1">
                <a:off x="7029450" y="1628775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4" name="Line 424"/>
              <p:cNvSpPr>
                <a:spLocks noChangeShapeType="1"/>
              </p:cNvSpPr>
              <p:nvPr/>
            </p:nvSpPr>
            <p:spPr bwMode="auto">
              <a:xfrm flipV="1">
                <a:off x="7043738" y="1614488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5" name="Line 425"/>
              <p:cNvSpPr>
                <a:spLocks noChangeShapeType="1"/>
              </p:cNvSpPr>
              <p:nvPr/>
            </p:nvSpPr>
            <p:spPr bwMode="auto">
              <a:xfrm flipV="1">
                <a:off x="7058025" y="1600200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6" name="Line 426"/>
              <p:cNvSpPr>
                <a:spLocks noChangeShapeType="1"/>
              </p:cNvSpPr>
              <p:nvPr/>
            </p:nvSpPr>
            <p:spPr bwMode="auto">
              <a:xfrm flipV="1">
                <a:off x="7072313" y="1585913"/>
                <a:ext cx="6350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7" name="Line 427"/>
              <p:cNvSpPr>
                <a:spLocks noChangeShapeType="1"/>
              </p:cNvSpPr>
              <p:nvPr/>
            </p:nvSpPr>
            <p:spPr bwMode="auto">
              <a:xfrm flipV="1">
                <a:off x="7086600" y="1570038"/>
                <a:ext cx="6350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8" name="Line 428"/>
              <p:cNvSpPr>
                <a:spLocks noChangeShapeType="1"/>
              </p:cNvSpPr>
              <p:nvPr/>
            </p:nvSpPr>
            <p:spPr bwMode="auto">
              <a:xfrm flipV="1">
                <a:off x="7102475" y="1555750"/>
                <a:ext cx="4762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9" name="Line 429"/>
              <p:cNvSpPr>
                <a:spLocks noChangeShapeType="1"/>
              </p:cNvSpPr>
              <p:nvPr/>
            </p:nvSpPr>
            <p:spPr bwMode="auto">
              <a:xfrm flipV="1">
                <a:off x="7116763" y="1541463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0" name="Line 430"/>
              <p:cNvSpPr>
                <a:spLocks noChangeShapeType="1"/>
              </p:cNvSpPr>
              <p:nvPr/>
            </p:nvSpPr>
            <p:spPr bwMode="auto">
              <a:xfrm flipV="1">
                <a:off x="7131050" y="1527175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1" name="Line 431"/>
              <p:cNvSpPr>
                <a:spLocks noChangeShapeType="1"/>
              </p:cNvSpPr>
              <p:nvPr/>
            </p:nvSpPr>
            <p:spPr bwMode="auto">
              <a:xfrm flipV="1">
                <a:off x="7145338" y="1512888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2" name="Line 432"/>
              <p:cNvSpPr>
                <a:spLocks noChangeShapeType="1"/>
              </p:cNvSpPr>
              <p:nvPr/>
            </p:nvSpPr>
            <p:spPr bwMode="auto">
              <a:xfrm flipV="1">
                <a:off x="7159625" y="1498600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3" name="Line 433"/>
              <p:cNvSpPr>
                <a:spLocks noChangeShapeType="1"/>
              </p:cNvSpPr>
              <p:nvPr/>
            </p:nvSpPr>
            <p:spPr bwMode="auto">
              <a:xfrm flipV="1">
                <a:off x="7173913" y="1484313"/>
                <a:ext cx="6350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4" name="Line 434"/>
              <p:cNvSpPr>
                <a:spLocks noChangeShapeType="1"/>
              </p:cNvSpPr>
              <p:nvPr/>
            </p:nvSpPr>
            <p:spPr bwMode="auto">
              <a:xfrm flipV="1">
                <a:off x="7188200" y="1468438"/>
                <a:ext cx="6350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5" name="Line 435"/>
              <p:cNvSpPr>
                <a:spLocks noChangeShapeType="1"/>
              </p:cNvSpPr>
              <p:nvPr/>
            </p:nvSpPr>
            <p:spPr bwMode="auto">
              <a:xfrm flipV="1">
                <a:off x="7204075" y="1454150"/>
                <a:ext cx="4762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6" name="Line 436"/>
              <p:cNvSpPr>
                <a:spLocks noChangeShapeType="1"/>
              </p:cNvSpPr>
              <p:nvPr/>
            </p:nvSpPr>
            <p:spPr bwMode="auto">
              <a:xfrm flipV="1">
                <a:off x="7218363" y="1439863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7" name="Line 437"/>
              <p:cNvSpPr>
                <a:spLocks noChangeShapeType="1"/>
              </p:cNvSpPr>
              <p:nvPr/>
            </p:nvSpPr>
            <p:spPr bwMode="auto">
              <a:xfrm flipV="1">
                <a:off x="7232650" y="1425575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8" name="Line 438"/>
              <p:cNvSpPr>
                <a:spLocks noChangeShapeType="1"/>
              </p:cNvSpPr>
              <p:nvPr/>
            </p:nvSpPr>
            <p:spPr bwMode="auto">
              <a:xfrm flipV="1">
                <a:off x="7246938" y="1411288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9" name="Line 439"/>
              <p:cNvSpPr>
                <a:spLocks noChangeShapeType="1"/>
              </p:cNvSpPr>
              <p:nvPr/>
            </p:nvSpPr>
            <p:spPr bwMode="auto">
              <a:xfrm flipV="1">
                <a:off x="7261225" y="1397000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0" name="Line 440"/>
              <p:cNvSpPr>
                <a:spLocks noChangeShapeType="1"/>
              </p:cNvSpPr>
              <p:nvPr/>
            </p:nvSpPr>
            <p:spPr bwMode="auto">
              <a:xfrm flipV="1">
                <a:off x="7275513" y="1381125"/>
                <a:ext cx="6350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1" name="Line 441"/>
              <p:cNvSpPr>
                <a:spLocks noChangeShapeType="1"/>
              </p:cNvSpPr>
              <p:nvPr/>
            </p:nvSpPr>
            <p:spPr bwMode="auto">
              <a:xfrm flipV="1">
                <a:off x="7289800" y="1366838"/>
                <a:ext cx="6350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2" name="Line 442"/>
              <p:cNvSpPr>
                <a:spLocks noChangeShapeType="1"/>
              </p:cNvSpPr>
              <p:nvPr/>
            </p:nvSpPr>
            <p:spPr bwMode="auto">
              <a:xfrm flipV="1">
                <a:off x="7305675" y="1352550"/>
                <a:ext cx="4762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3" name="Line 443"/>
              <p:cNvSpPr>
                <a:spLocks noChangeShapeType="1"/>
              </p:cNvSpPr>
              <p:nvPr/>
            </p:nvSpPr>
            <p:spPr bwMode="auto">
              <a:xfrm flipV="1">
                <a:off x="7319963" y="1338263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4" name="Line 444"/>
              <p:cNvSpPr>
                <a:spLocks noChangeShapeType="1"/>
              </p:cNvSpPr>
              <p:nvPr/>
            </p:nvSpPr>
            <p:spPr bwMode="auto">
              <a:xfrm flipV="1">
                <a:off x="7334250" y="1323975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5" name="Line 445"/>
              <p:cNvSpPr>
                <a:spLocks noChangeShapeType="1"/>
              </p:cNvSpPr>
              <p:nvPr/>
            </p:nvSpPr>
            <p:spPr bwMode="auto">
              <a:xfrm flipV="1">
                <a:off x="7348538" y="1309688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6" name="Line 446"/>
              <p:cNvSpPr>
                <a:spLocks noChangeShapeType="1"/>
              </p:cNvSpPr>
              <p:nvPr/>
            </p:nvSpPr>
            <p:spPr bwMode="auto">
              <a:xfrm flipV="1">
                <a:off x="7362825" y="1295400"/>
                <a:ext cx="6350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7" name="Line 447"/>
              <p:cNvSpPr>
                <a:spLocks noChangeShapeType="1"/>
              </p:cNvSpPr>
              <p:nvPr/>
            </p:nvSpPr>
            <p:spPr bwMode="auto">
              <a:xfrm flipV="1">
                <a:off x="7377113" y="1279525"/>
                <a:ext cx="6350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8" name="Line 448"/>
              <p:cNvSpPr>
                <a:spLocks noChangeShapeType="1"/>
              </p:cNvSpPr>
              <p:nvPr/>
            </p:nvSpPr>
            <p:spPr bwMode="auto">
              <a:xfrm flipV="1">
                <a:off x="7391400" y="1265238"/>
                <a:ext cx="6350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9" name="Line 449"/>
              <p:cNvSpPr>
                <a:spLocks noChangeShapeType="1"/>
              </p:cNvSpPr>
              <p:nvPr/>
            </p:nvSpPr>
            <p:spPr bwMode="auto">
              <a:xfrm flipV="1">
                <a:off x="7407275" y="1250950"/>
                <a:ext cx="4762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50" name="Line 450"/>
              <p:cNvSpPr>
                <a:spLocks noChangeShapeType="1"/>
              </p:cNvSpPr>
              <p:nvPr/>
            </p:nvSpPr>
            <p:spPr bwMode="auto">
              <a:xfrm flipV="1">
                <a:off x="7421563" y="1236663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51" name="Line 451"/>
              <p:cNvSpPr>
                <a:spLocks noChangeShapeType="1"/>
              </p:cNvSpPr>
              <p:nvPr/>
            </p:nvSpPr>
            <p:spPr bwMode="auto">
              <a:xfrm flipV="1">
                <a:off x="7435850" y="1222375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52" name="Line 452"/>
              <p:cNvSpPr>
                <a:spLocks noChangeShapeType="1"/>
              </p:cNvSpPr>
              <p:nvPr/>
            </p:nvSpPr>
            <p:spPr bwMode="auto">
              <a:xfrm flipV="1">
                <a:off x="7450138" y="1208088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53" name="Line 453"/>
              <p:cNvSpPr>
                <a:spLocks noChangeShapeType="1"/>
              </p:cNvSpPr>
              <p:nvPr/>
            </p:nvSpPr>
            <p:spPr bwMode="auto">
              <a:xfrm flipV="1">
                <a:off x="7464425" y="1193800"/>
                <a:ext cx="6350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54" name="Line 454"/>
              <p:cNvSpPr>
                <a:spLocks noChangeShapeType="1"/>
              </p:cNvSpPr>
              <p:nvPr/>
            </p:nvSpPr>
            <p:spPr bwMode="auto">
              <a:xfrm flipV="1">
                <a:off x="7478713" y="1177925"/>
                <a:ext cx="6350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55" name="Line 455"/>
              <p:cNvSpPr>
                <a:spLocks noChangeShapeType="1"/>
              </p:cNvSpPr>
              <p:nvPr/>
            </p:nvSpPr>
            <p:spPr bwMode="auto">
              <a:xfrm flipV="1">
                <a:off x="7493000" y="1163638"/>
                <a:ext cx="6350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56" name="Line 456"/>
              <p:cNvSpPr>
                <a:spLocks noChangeShapeType="1"/>
              </p:cNvSpPr>
              <p:nvPr/>
            </p:nvSpPr>
            <p:spPr bwMode="auto">
              <a:xfrm flipV="1">
                <a:off x="7508875" y="1149350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57" name="Line 457"/>
              <p:cNvSpPr>
                <a:spLocks noChangeShapeType="1"/>
              </p:cNvSpPr>
              <p:nvPr/>
            </p:nvSpPr>
            <p:spPr bwMode="auto">
              <a:xfrm flipV="1">
                <a:off x="7523163" y="1135063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58" name="Line 458"/>
              <p:cNvSpPr>
                <a:spLocks noChangeShapeType="1"/>
              </p:cNvSpPr>
              <p:nvPr/>
            </p:nvSpPr>
            <p:spPr bwMode="auto">
              <a:xfrm flipV="1">
                <a:off x="7537450" y="1120775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59" name="Line 459"/>
              <p:cNvSpPr>
                <a:spLocks noChangeShapeType="1"/>
              </p:cNvSpPr>
              <p:nvPr/>
            </p:nvSpPr>
            <p:spPr bwMode="auto">
              <a:xfrm flipV="1">
                <a:off x="7551738" y="1106488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60" name="Line 460"/>
              <p:cNvSpPr>
                <a:spLocks noChangeShapeType="1"/>
              </p:cNvSpPr>
              <p:nvPr/>
            </p:nvSpPr>
            <p:spPr bwMode="auto">
              <a:xfrm flipV="1">
                <a:off x="7566025" y="1092200"/>
                <a:ext cx="6350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61" name="Line 461"/>
              <p:cNvSpPr>
                <a:spLocks noChangeShapeType="1"/>
              </p:cNvSpPr>
              <p:nvPr/>
            </p:nvSpPr>
            <p:spPr bwMode="auto">
              <a:xfrm flipV="1">
                <a:off x="7580313" y="1076325"/>
                <a:ext cx="6350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62" name="Line 462"/>
              <p:cNvSpPr>
                <a:spLocks noChangeShapeType="1"/>
              </p:cNvSpPr>
              <p:nvPr/>
            </p:nvSpPr>
            <p:spPr bwMode="auto">
              <a:xfrm flipV="1">
                <a:off x="7596188" y="1062038"/>
                <a:ext cx="4762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63" name="Line 463"/>
              <p:cNvSpPr>
                <a:spLocks noChangeShapeType="1"/>
              </p:cNvSpPr>
              <p:nvPr/>
            </p:nvSpPr>
            <p:spPr bwMode="auto">
              <a:xfrm flipV="1">
                <a:off x="7610475" y="1047750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64" name="Line 464"/>
              <p:cNvSpPr>
                <a:spLocks noChangeShapeType="1"/>
              </p:cNvSpPr>
              <p:nvPr/>
            </p:nvSpPr>
            <p:spPr bwMode="auto">
              <a:xfrm flipV="1">
                <a:off x="7624763" y="1033463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65" name="Line 465"/>
              <p:cNvSpPr>
                <a:spLocks noChangeShapeType="1"/>
              </p:cNvSpPr>
              <p:nvPr/>
            </p:nvSpPr>
            <p:spPr bwMode="auto">
              <a:xfrm flipV="1">
                <a:off x="7639050" y="1019175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66" name="Line 466"/>
              <p:cNvSpPr>
                <a:spLocks noChangeShapeType="1"/>
              </p:cNvSpPr>
              <p:nvPr/>
            </p:nvSpPr>
            <p:spPr bwMode="auto">
              <a:xfrm flipV="1">
                <a:off x="7653338" y="1004888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67" name="Line 467"/>
              <p:cNvSpPr>
                <a:spLocks noChangeShapeType="1"/>
              </p:cNvSpPr>
              <p:nvPr/>
            </p:nvSpPr>
            <p:spPr bwMode="auto">
              <a:xfrm flipV="1">
                <a:off x="7667625" y="990600"/>
                <a:ext cx="6350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68" name="Line 468"/>
              <p:cNvSpPr>
                <a:spLocks noChangeShapeType="1"/>
              </p:cNvSpPr>
              <p:nvPr/>
            </p:nvSpPr>
            <p:spPr bwMode="auto">
              <a:xfrm flipV="1">
                <a:off x="7681913" y="974725"/>
                <a:ext cx="6350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69" name="Line 469"/>
              <p:cNvSpPr>
                <a:spLocks noChangeShapeType="1"/>
              </p:cNvSpPr>
              <p:nvPr/>
            </p:nvSpPr>
            <p:spPr bwMode="auto">
              <a:xfrm flipV="1">
                <a:off x="7697788" y="960438"/>
                <a:ext cx="4762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70" name="Line 470"/>
              <p:cNvSpPr>
                <a:spLocks noChangeShapeType="1"/>
              </p:cNvSpPr>
              <p:nvPr/>
            </p:nvSpPr>
            <p:spPr bwMode="auto">
              <a:xfrm flipV="1">
                <a:off x="7712075" y="946150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71" name="Line 471"/>
              <p:cNvSpPr>
                <a:spLocks noChangeShapeType="1"/>
              </p:cNvSpPr>
              <p:nvPr/>
            </p:nvSpPr>
            <p:spPr bwMode="auto">
              <a:xfrm flipV="1">
                <a:off x="7726363" y="931863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72" name="Line 472"/>
              <p:cNvSpPr>
                <a:spLocks noChangeShapeType="1"/>
              </p:cNvSpPr>
              <p:nvPr/>
            </p:nvSpPr>
            <p:spPr bwMode="auto">
              <a:xfrm flipV="1">
                <a:off x="7740650" y="917575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73" name="Line 473"/>
              <p:cNvSpPr>
                <a:spLocks noChangeShapeType="1"/>
              </p:cNvSpPr>
              <p:nvPr/>
            </p:nvSpPr>
            <p:spPr bwMode="auto">
              <a:xfrm flipV="1">
                <a:off x="7754938" y="903288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74" name="Line 474"/>
              <p:cNvSpPr>
                <a:spLocks noChangeShapeType="1"/>
              </p:cNvSpPr>
              <p:nvPr/>
            </p:nvSpPr>
            <p:spPr bwMode="auto">
              <a:xfrm flipV="1">
                <a:off x="7769225" y="889000"/>
                <a:ext cx="6350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75" name="Line 475"/>
              <p:cNvSpPr>
                <a:spLocks noChangeShapeType="1"/>
              </p:cNvSpPr>
              <p:nvPr/>
            </p:nvSpPr>
            <p:spPr bwMode="auto">
              <a:xfrm flipV="1">
                <a:off x="7783513" y="873125"/>
                <a:ext cx="6350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76" name="Line 476"/>
              <p:cNvSpPr>
                <a:spLocks noChangeShapeType="1"/>
              </p:cNvSpPr>
              <p:nvPr/>
            </p:nvSpPr>
            <p:spPr bwMode="auto">
              <a:xfrm flipV="1">
                <a:off x="7799388" y="858838"/>
                <a:ext cx="4762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77" name="Line 477"/>
              <p:cNvSpPr>
                <a:spLocks noChangeShapeType="1"/>
              </p:cNvSpPr>
              <p:nvPr/>
            </p:nvSpPr>
            <p:spPr bwMode="auto">
              <a:xfrm flipV="1">
                <a:off x="7813675" y="844550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78" name="Line 478"/>
              <p:cNvSpPr>
                <a:spLocks noChangeShapeType="1"/>
              </p:cNvSpPr>
              <p:nvPr/>
            </p:nvSpPr>
            <p:spPr bwMode="auto">
              <a:xfrm flipV="1">
                <a:off x="7827963" y="830263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79" name="Line 479"/>
              <p:cNvSpPr>
                <a:spLocks noChangeShapeType="1"/>
              </p:cNvSpPr>
              <p:nvPr/>
            </p:nvSpPr>
            <p:spPr bwMode="auto">
              <a:xfrm flipV="1">
                <a:off x="7842250" y="815975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0" name="Line 480"/>
              <p:cNvSpPr>
                <a:spLocks noChangeShapeType="1"/>
              </p:cNvSpPr>
              <p:nvPr/>
            </p:nvSpPr>
            <p:spPr bwMode="auto">
              <a:xfrm flipV="1">
                <a:off x="7856538" y="801688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1" name="Line 481"/>
              <p:cNvSpPr>
                <a:spLocks noChangeShapeType="1"/>
              </p:cNvSpPr>
              <p:nvPr/>
            </p:nvSpPr>
            <p:spPr bwMode="auto">
              <a:xfrm flipV="1">
                <a:off x="7870825" y="787400"/>
                <a:ext cx="6350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2" name="Line 482"/>
              <p:cNvSpPr>
                <a:spLocks noChangeShapeType="1"/>
              </p:cNvSpPr>
              <p:nvPr/>
            </p:nvSpPr>
            <p:spPr bwMode="auto">
              <a:xfrm flipV="1">
                <a:off x="7885113" y="771525"/>
                <a:ext cx="6350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3" name="Line 483"/>
              <p:cNvSpPr>
                <a:spLocks noChangeShapeType="1"/>
              </p:cNvSpPr>
              <p:nvPr/>
            </p:nvSpPr>
            <p:spPr bwMode="auto">
              <a:xfrm flipV="1">
                <a:off x="7900988" y="757238"/>
                <a:ext cx="4762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4" name="Line 484"/>
              <p:cNvSpPr>
                <a:spLocks noChangeShapeType="1"/>
              </p:cNvSpPr>
              <p:nvPr/>
            </p:nvSpPr>
            <p:spPr bwMode="auto">
              <a:xfrm flipV="1">
                <a:off x="7915275" y="742950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5" name="Line 485"/>
              <p:cNvSpPr>
                <a:spLocks noChangeShapeType="1"/>
              </p:cNvSpPr>
              <p:nvPr/>
            </p:nvSpPr>
            <p:spPr bwMode="auto">
              <a:xfrm flipV="1">
                <a:off x="7929563" y="728663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6" name="Line 486"/>
              <p:cNvSpPr>
                <a:spLocks noChangeShapeType="1"/>
              </p:cNvSpPr>
              <p:nvPr/>
            </p:nvSpPr>
            <p:spPr bwMode="auto">
              <a:xfrm flipV="1">
                <a:off x="7943850" y="714375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7" name="Line 487"/>
              <p:cNvSpPr>
                <a:spLocks noChangeShapeType="1"/>
              </p:cNvSpPr>
              <p:nvPr/>
            </p:nvSpPr>
            <p:spPr bwMode="auto">
              <a:xfrm flipV="1">
                <a:off x="7958138" y="700088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8" name="Line 488"/>
              <p:cNvSpPr>
                <a:spLocks noChangeShapeType="1"/>
              </p:cNvSpPr>
              <p:nvPr/>
            </p:nvSpPr>
            <p:spPr bwMode="auto">
              <a:xfrm flipV="1">
                <a:off x="7972425" y="685800"/>
                <a:ext cx="6350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9" name="Line 489"/>
              <p:cNvSpPr>
                <a:spLocks noChangeShapeType="1"/>
              </p:cNvSpPr>
              <p:nvPr/>
            </p:nvSpPr>
            <p:spPr bwMode="auto">
              <a:xfrm flipV="1">
                <a:off x="7986713" y="669925"/>
                <a:ext cx="6350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90" name="Line 490"/>
              <p:cNvSpPr>
                <a:spLocks noChangeShapeType="1"/>
              </p:cNvSpPr>
              <p:nvPr/>
            </p:nvSpPr>
            <p:spPr bwMode="auto">
              <a:xfrm flipV="1">
                <a:off x="8002588" y="655638"/>
                <a:ext cx="4762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91" name="Line 491"/>
              <p:cNvSpPr>
                <a:spLocks noChangeShapeType="1"/>
              </p:cNvSpPr>
              <p:nvPr/>
            </p:nvSpPr>
            <p:spPr bwMode="auto">
              <a:xfrm flipV="1">
                <a:off x="8016875" y="641350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92" name="Line 492"/>
              <p:cNvSpPr>
                <a:spLocks noChangeShapeType="1"/>
              </p:cNvSpPr>
              <p:nvPr/>
            </p:nvSpPr>
            <p:spPr bwMode="auto">
              <a:xfrm flipV="1">
                <a:off x="8031163" y="627063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93" name="Line 493"/>
              <p:cNvSpPr>
                <a:spLocks noChangeShapeType="1"/>
              </p:cNvSpPr>
              <p:nvPr/>
            </p:nvSpPr>
            <p:spPr bwMode="auto">
              <a:xfrm flipV="1">
                <a:off x="8045450" y="612775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94" name="Line 494"/>
              <p:cNvSpPr>
                <a:spLocks noChangeShapeType="1"/>
              </p:cNvSpPr>
              <p:nvPr/>
            </p:nvSpPr>
            <p:spPr bwMode="auto">
              <a:xfrm flipV="1">
                <a:off x="8059738" y="598488"/>
                <a:ext cx="6350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95" name="Line 495"/>
              <p:cNvSpPr>
                <a:spLocks noChangeShapeType="1"/>
              </p:cNvSpPr>
              <p:nvPr/>
            </p:nvSpPr>
            <p:spPr bwMode="auto">
              <a:xfrm flipV="1">
                <a:off x="8074025" y="582613"/>
                <a:ext cx="6350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96" name="Line 496"/>
              <p:cNvSpPr>
                <a:spLocks noChangeShapeType="1"/>
              </p:cNvSpPr>
              <p:nvPr/>
            </p:nvSpPr>
            <p:spPr bwMode="auto">
              <a:xfrm flipV="1">
                <a:off x="8088313" y="568325"/>
                <a:ext cx="6350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97" name="Line 497"/>
              <p:cNvSpPr>
                <a:spLocks noChangeShapeType="1"/>
              </p:cNvSpPr>
              <p:nvPr/>
            </p:nvSpPr>
            <p:spPr bwMode="auto">
              <a:xfrm flipV="1">
                <a:off x="8104188" y="554038"/>
                <a:ext cx="4762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98" name="Line 498"/>
              <p:cNvSpPr>
                <a:spLocks noChangeShapeType="1"/>
              </p:cNvSpPr>
              <p:nvPr/>
            </p:nvSpPr>
            <p:spPr bwMode="auto">
              <a:xfrm flipV="1">
                <a:off x="8118475" y="539750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99" name="Line 499"/>
              <p:cNvSpPr>
                <a:spLocks noChangeShapeType="1"/>
              </p:cNvSpPr>
              <p:nvPr/>
            </p:nvSpPr>
            <p:spPr bwMode="auto">
              <a:xfrm flipV="1">
                <a:off x="8132763" y="525463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0" name="Line 500"/>
              <p:cNvSpPr>
                <a:spLocks noChangeShapeType="1"/>
              </p:cNvSpPr>
              <p:nvPr/>
            </p:nvSpPr>
            <p:spPr bwMode="auto">
              <a:xfrm flipV="1">
                <a:off x="8147050" y="511175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1" name="Line 501"/>
              <p:cNvSpPr>
                <a:spLocks noChangeShapeType="1"/>
              </p:cNvSpPr>
              <p:nvPr/>
            </p:nvSpPr>
            <p:spPr bwMode="auto">
              <a:xfrm flipV="1">
                <a:off x="8161338" y="496888"/>
                <a:ext cx="6350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2" name="Line 502"/>
              <p:cNvSpPr>
                <a:spLocks noChangeShapeType="1"/>
              </p:cNvSpPr>
              <p:nvPr/>
            </p:nvSpPr>
            <p:spPr bwMode="auto">
              <a:xfrm flipV="1">
                <a:off x="8175625" y="481013"/>
                <a:ext cx="6350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3" name="Line 503"/>
              <p:cNvSpPr>
                <a:spLocks noChangeShapeType="1"/>
              </p:cNvSpPr>
              <p:nvPr/>
            </p:nvSpPr>
            <p:spPr bwMode="auto">
              <a:xfrm flipV="1">
                <a:off x="8189913" y="466725"/>
                <a:ext cx="6350" cy="6350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4" name="Line 504"/>
              <p:cNvSpPr>
                <a:spLocks noChangeShapeType="1"/>
              </p:cNvSpPr>
              <p:nvPr/>
            </p:nvSpPr>
            <p:spPr bwMode="auto">
              <a:xfrm flipV="1">
                <a:off x="8205788" y="452438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5" name="Line 505"/>
              <p:cNvSpPr>
                <a:spLocks noChangeShapeType="1"/>
              </p:cNvSpPr>
              <p:nvPr/>
            </p:nvSpPr>
            <p:spPr bwMode="auto">
              <a:xfrm flipV="1">
                <a:off x="8220075" y="438150"/>
                <a:ext cx="4762" cy="4763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</p:grpSp>
        <p:cxnSp>
          <p:nvCxnSpPr>
            <p:cNvPr id="512" name="Straight Connector 511"/>
            <p:cNvCxnSpPr>
              <a:endCxn id="375" idx="2"/>
            </p:cNvCxnSpPr>
            <p:nvPr/>
          </p:nvCxnSpPr>
          <p:spPr>
            <a:xfrm flipV="1">
              <a:off x="3000292" y="1396207"/>
              <a:ext cx="5022933" cy="3340120"/>
            </a:xfrm>
            <a:prstGeom prst="line">
              <a:avLst/>
            </a:prstGeom>
            <a:ln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9" name="TextBox 518"/>
          <p:cNvSpPr txBox="1"/>
          <p:nvPr/>
        </p:nvSpPr>
        <p:spPr>
          <a:xfrm>
            <a:off x="6152062" y="566158"/>
            <a:ext cx="5942774" cy="618630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Estimated from ANOVA with data from E=2 (G96-0I; H97-0I): h² =0.665.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Achieved without ‚knowing‘ the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 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Mind, the confidence interval (95%) of h² was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-0.25 &lt; h² &lt; 0.91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(DOI 10.1007/BF00260787, implemented in software PLABSTAT). What do we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expect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as h² based on E=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24.42 (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/ha)²;  σ²</a:t>
            </a:r>
            <a:r>
              <a:rPr lang="en-GB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29.64 (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/ha)²</a:t>
            </a: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h²</a:t>
            </a:r>
            <a:r>
              <a:rPr lang="en-GB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(E=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24.42 / (24.42 + 29.64/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0.622</a:t>
            </a:r>
            <a:b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‘typical’ h² as expected from data with E=2.</a:t>
            </a:r>
            <a:endParaRPr lang="en-GB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regression of the  ‘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true’ 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values on the P data (E=2) here: b=0.654; R² = 0.696. The two are not exactly identical and both are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≠ 0.622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BLUPs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shown in the diagram are based on the h² estimate of the ANOVA; h² =0.665.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 combination of any other two environment may have yielded different estimates of h². For instance, data of the two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envs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G69-I and H97-0I lead to h² = 0.186. 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►Two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envs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is, usually, a poor base to estimate h².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Cf. UNPLAB-h²_GxE_Ch-1[Broad Sense h²],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pages 36-41</a:t>
            </a:r>
          </a:p>
        </p:txBody>
      </p:sp>
      <p:sp>
        <p:nvSpPr>
          <p:cNvPr id="525" name="TextBox 524"/>
          <p:cNvSpPr txBox="1"/>
          <p:nvPr/>
        </p:nvSpPr>
        <p:spPr>
          <a:xfrm>
            <a:off x="46182" y="55420"/>
            <a:ext cx="12053454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Estimates of h² from ANOVA suffer strongly if number of environments is small.</a:t>
            </a:r>
          </a:p>
        </p:txBody>
      </p:sp>
      <p:sp>
        <p:nvSpPr>
          <p:cNvPr id="514" name="Textfeld 5">
            <a:extLst>
              <a:ext uri="{FF2B5EF4-FFF2-40B4-BE49-F238E27FC236}">
                <a16:creationId xmlns:a16="http://schemas.microsoft.com/office/drawing/2014/main" id="{3BE81629-9679-4A31-BDAC-67E3FC124C19}"/>
              </a:ext>
            </a:extLst>
          </p:cNvPr>
          <p:cNvSpPr txBox="1"/>
          <p:nvPr/>
        </p:nvSpPr>
        <p:spPr>
          <a:xfrm>
            <a:off x="11580920" y="6330255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27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9516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62" y="3378375"/>
            <a:ext cx="11815234" cy="20358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1882918"/>
              </p:ext>
            </p:extLst>
          </p:nvPr>
        </p:nvGraphicFramePr>
        <p:xfrm>
          <a:off x="33867" y="1087896"/>
          <a:ext cx="12025313" cy="297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44" name="Document" r:id="rId4" imgW="9394743" imgH="2326284" progId="Word.Document.8">
                  <p:link updateAutomatic="1"/>
                </p:oleObj>
              </mc:Choice>
              <mc:Fallback>
                <p:oleObj name="Document" r:id="rId4" imgW="9394743" imgH="2326284" progId="Word.Document.8">
                  <p:link updateAutomatic="1"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867" y="1087896"/>
                        <a:ext cx="12025313" cy="2976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9268" y="25409"/>
                <a:ext cx="12056531" cy="126675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Rehearsal: The variance between the estimates of the genetic values 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acc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aka BLUPs; estimated via </a:t>
                </a:r>
                <a:r>
                  <a:rPr lang="en-GB" sz="2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ANOVA-derived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h²) is </a:t>
                </a:r>
                <a:r>
                  <a:rPr lang="en-GB" sz="24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no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 the variance between the true genetic values.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Sup>
                          <m:sSubSup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sub>
                          <m:sup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=(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i="1">
                        <a:latin typeface="Cambria Math" panose="02040503050406030204" pitchFamily="18" charset="0"/>
                      </a:rPr>
                      <m:t>)∙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whereas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Sup>
                          <m:sSubSup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acc>
                              <m:accPr>
                                <m:chr m:val="̂"/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</m:acc>
                          </m:sub>
                          <m:sup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=(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2400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²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68" y="25409"/>
                <a:ext cx="12056531" cy="12667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15626" y="4796093"/>
            <a:ext cx="11785600" cy="193899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And: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Via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ANOVA we get a result for h² even-though we do not know the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 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Yet, that h² is just an estimate of the true h² and, therefore, the BLUPs are suffering from being estimated from an estimate of h² instead of from the true h² (they are of course different from the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 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even if estimated using the true h²).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If data is from few environments, if data is from non-representative environments when having the target area of marketing in mind, in case data is from non-representative weather settings … then our estimation of the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 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values is correspondingly noisy, imprecise. Weak.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Nota bene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Right Triangle 7"/>
          <p:cNvSpPr/>
          <p:nvPr/>
        </p:nvSpPr>
        <p:spPr>
          <a:xfrm>
            <a:off x="2405" y="6582066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feld 5">
            <a:extLst>
              <a:ext uri="{FF2B5EF4-FFF2-40B4-BE49-F238E27FC236}">
                <a16:creationId xmlns:a16="http://schemas.microsoft.com/office/drawing/2014/main" id="{E3CB876F-2330-492A-A232-27C1A9A66043}"/>
              </a:ext>
            </a:extLst>
          </p:cNvPr>
          <p:cNvSpPr txBox="1"/>
          <p:nvPr/>
        </p:nvSpPr>
        <p:spPr>
          <a:xfrm>
            <a:off x="11580920" y="6330255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28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554D8A-3E65-49A5-B7A9-DD662E91412F}"/>
              </a:ext>
            </a:extLst>
          </p:cNvPr>
          <p:cNvSpPr txBox="1"/>
          <p:nvPr/>
        </p:nvSpPr>
        <p:spPr>
          <a:xfrm>
            <a:off x="122064" y="4454362"/>
            <a:ext cx="1691196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G. Welna</a:t>
            </a:r>
          </a:p>
        </p:txBody>
      </p:sp>
    </p:spTree>
    <p:extLst>
      <p:ext uri="{BB962C8B-B14F-4D97-AF65-F5344CB8AC3E}">
        <p14:creationId xmlns:p14="http://schemas.microsoft.com/office/powerpoint/2010/main" val="37147917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9C508A-609C-4241-98F5-E68D0C71351B}"/>
              </a:ext>
            </a:extLst>
          </p:cNvPr>
          <p:cNvSpPr/>
          <p:nvPr/>
        </p:nvSpPr>
        <p:spPr>
          <a:xfrm>
            <a:off x="110970" y="679087"/>
            <a:ext cx="7173157" cy="444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72000" y="36000"/>
            <a:ext cx="12058816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UNPLAB-h²_GxE_Ch-4[</a:t>
            </a:r>
            <a:r>
              <a:rPr lang="de-DE" dirty="0" err="1"/>
              <a:t>Sel.Intensity</a:t>
            </a:r>
            <a:r>
              <a:rPr lang="de-DE" dirty="0"/>
              <a:t>]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0D5B9A9-5EB8-4D6A-B178-4DC64DFD614A}"/>
              </a:ext>
            </a:extLst>
          </p:cNvPr>
          <p:cNvGrpSpPr/>
          <p:nvPr/>
        </p:nvGrpSpPr>
        <p:grpSpPr>
          <a:xfrm>
            <a:off x="72000" y="644689"/>
            <a:ext cx="6586254" cy="4087109"/>
            <a:chOff x="72000" y="644689"/>
            <a:chExt cx="7212128" cy="444322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6FC5D47-E106-4185-B3C9-3DD180F9E0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000" y="644689"/>
              <a:ext cx="7212128" cy="4443220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3198270-FBF9-4ECF-ACCE-A0DD5B3B4EEF}"/>
                </a:ext>
              </a:extLst>
            </p:cNvPr>
            <p:cNvSpPr/>
            <p:nvPr/>
          </p:nvSpPr>
          <p:spPr>
            <a:xfrm>
              <a:off x="5877017" y="1149658"/>
              <a:ext cx="1407110" cy="12251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1741D9F-BBCC-4A82-AC1A-2A2A5EEB131D}"/>
                </a:ext>
              </a:extLst>
            </p:cNvPr>
            <p:cNvSpPr/>
            <p:nvPr/>
          </p:nvSpPr>
          <p:spPr>
            <a:xfrm>
              <a:off x="3832194" y="4714706"/>
              <a:ext cx="1717830" cy="37320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8A12DAB-2861-4B94-8166-5280344E4195}"/>
              </a:ext>
            </a:extLst>
          </p:cNvPr>
          <p:cNvSpPr txBox="1"/>
          <p:nvPr/>
        </p:nvSpPr>
        <p:spPr>
          <a:xfrm>
            <a:off x="6769224" y="686629"/>
            <a:ext cx="5311806" cy="203132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dirty="0"/>
              <a:t>Bonjour M.A. à Rabat, </a:t>
            </a:r>
            <a:r>
              <a:rPr lang="ar-AE" dirty="0"/>
              <a:t>سلام</a:t>
            </a:r>
            <a:r>
              <a:rPr lang="fr-FR" dirty="0"/>
              <a:t>.  </a:t>
            </a:r>
            <a:br>
              <a:rPr lang="fr-FR" dirty="0"/>
            </a:br>
            <a:r>
              <a:rPr lang="fr-FR" dirty="0"/>
              <a:t>Merci d'avoir insisté pour poser cette question à l'époque. Bonjour à tous, bonjour HFU. On voit qu'avec de la persévérance, on peut trouver soi-même des réponses, même si les grands noms de la profession se contentent de nous renvoyer ;-) au lieu de vraiment nous expliquer.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29BF5B1-6C3D-4F6B-9D4E-E573B83D9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9224" y="3302664"/>
            <a:ext cx="5311806" cy="33782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5"/>
          <p:cNvSpPr txBox="1"/>
          <p:nvPr/>
        </p:nvSpPr>
        <p:spPr>
          <a:xfrm>
            <a:off x="11580920" y="6330255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29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835AD0-2BFF-43A3-87DF-0E59C24FB0DE}"/>
              </a:ext>
            </a:extLst>
          </p:cNvPr>
          <p:cNvSpPr txBox="1"/>
          <p:nvPr/>
        </p:nvSpPr>
        <p:spPr>
          <a:xfrm>
            <a:off x="91485" y="4787012"/>
            <a:ext cx="6547284" cy="1923604"/>
          </a:xfrm>
          <a:prstGeom prst="rect">
            <a:avLst/>
          </a:prstGeom>
          <a:solidFill>
            <a:schemeClr val="bg1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Neither in February 2022 nor in 2007 did I have the option — or the habit — of asking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ChatGPT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. Yet, in summer 2026, I did so and found that it could explain the issue. Indeed, the US animal breeder Henderson had described this principle slightly ;-) earlier (in 1973) than I had kind-of rediscovered it.</a:t>
            </a:r>
          </a:p>
          <a:p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I could have learned about it already in the 1980s, if only I had listened more carefully to Prof. D. K. E.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Fewson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at Hohenheim  ...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28200078-C722-40AB-A6CC-7B3AA76162D5}"/>
              </a:ext>
            </a:extLst>
          </p:cNvPr>
          <p:cNvSpPr/>
          <p:nvPr/>
        </p:nvSpPr>
        <p:spPr>
          <a:xfrm>
            <a:off x="6267635" y="5277776"/>
            <a:ext cx="781235" cy="3773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245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2000" y="36000"/>
                <a:ext cx="11965353" cy="375487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You already know: Population Genetics. Heritability 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h²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(broad sense). ANOVA. Target Population of Environments, Target Area of Marketing. ‚Static‘ and ‚dynamic‘ concept of ‚Stability</a:t>
                </a:r>
                <a:br>
                  <a:rPr lang="nb-NO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nb-NO" dirty="0">
                    <a:latin typeface="Arial" panose="020B0604020202020204" pitchFamily="34" charset="0"/>
                    <a:cs typeface="Arial" panose="020B0604020202020204" pitchFamily="34" charset="0"/>
                  </a:rPr>
                  <a:t>Pij    = µ     + Gi    + Ej    +  GEij </a:t>
                </a:r>
              </a:p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σ²</a:t>
                </a:r>
                <a:r>
                  <a:rPr lang="en-GB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x+y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= σ²</a:t>
                </a:r>
                <a:r>
                  <a:rPr lang="en-GB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+σ²</a:t>
                </a:r>
                <a:r>
                  <a:rPr lang="en-GB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+ 2ω</a:t>
                </a:r>
                <a:r>
                  <a:rPr lang="en-GB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xy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GB" sz="1200" baseline="-25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ω²</a:t>
                </a:r>
                <a:r>
                  <a:rPr lang="en-GB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x+x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= σ²</a:t>
                </a:r>
                <a:r>
                  <a:rPr lang="en-GB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σ</a:t>
                </a: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²</a:t>
                </a:r>
                <a:r>
                  <a:rPr lang="de-DE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σ</a:t>
                </a: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²</a:t>
                </a:r>
                <a:r>
                  <a:rPr lang="de-DE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σ</a:t>
                </a: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²</a:t>
                </a:r>
                <a:r>
                  <a:rPr lang="de-DE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 +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σ</a:t>
                </a: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²</a:t>
                </a:r>
                <a:r>
                  <a:rPr lang="de-DE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GE </a:t>
                </a: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+ 2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ω</a:t>
                </a:r>
                <a:r>
                  <a:rPr lang="de-DE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G,E</a:t>
                </a: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 + 2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ω</a:t>
                </a:r>
                <a:r>
                  <a:rPr lang="de-DE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G,GE </a:t>
                </a: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+ 2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ω</a:t>
                </a:r>
                <a:r>
                  <a:rPr lang="de-DE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E,GE </a:t>
                </a: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Keywords of this chapter: Linear Model. Variance Components. </a:t>
                </a:r>
                <a:b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Expected composition of Mean Squares. </a:t>
                </a:r>
              </a:p>
              <a:p>
                <a:endParaRPr lang="de-DE" sz="12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de-DE" sz="12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sz="12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Algebra as introduced in this chapter:  </a:t>
                </a:r>
                <a:endParaRPr lang="en-GB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2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sz="22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sz="22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sz="22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  <m:r>
                          <a:rPr lang="en-GB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  <m:sSup>
                      <m:sSupPr>
                        <m:ctrlPr>
                          <a:rPr lang="en-GB" sz="22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GB" sz="2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n-GB" sz="2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p>
                        <m:r>
                          <a:rPr lang="en-GB" sz="2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GB" sz="2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GB" sz="22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GB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sz="22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sz="22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sz="22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sub>
                    </m:sSub>
                    <m:r>
                      <a:rPr lang="en-GB" sz="2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GB" sz="2200" i="1" dirty="0">
                    <a:latin typeface="Cambria Math" panose="020405030504060302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;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sz="22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sz="22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sz="22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𝐵𝐿𝑈𝑃</m:t>
                        </m:r>
                      </m:sub>
                    </m:sSub>
                    <m:sSup>
                      <m:sSupPr>
                        <m:ctrlPr>
                          <a:rPr lang="en-GB" sz="22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GB" sz="2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n-GB" sz="2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p>
                        <m:r>
                          <a:rPr lang="en-GB" sz="2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sz="2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p>
                    <m:r>
                      <a:rPr lang="en-GB" sz="2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GB" sz="22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GB" sz="22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sz="22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sz="22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sz="22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𝐺</m:t>
                        </m:r>
                        <m:r>
                          <a:rPr lang="en-GB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GB" sz="2200" i="1" dirty="0">
                    <a:latin typeface="Cambria Math" panose="020405030504060302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;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𝐵𝐿𝑈𝑃</m:t>
                        </m:r>
                      </m:sub>
                    </m:sSub>
                    <m:sSup>
                      <m:sSupPr>
                        <m:ctrlPr>
                          <a:rPr lang="en-GB" sz="22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GB" sz="2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n-GB" sz="2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p>
                        <m:r>
                          <a:rPr lang="en-GB" sz="2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sz="2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p>
                    <m:r>
                      <a:rPr lang="en-GB" sz="22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GB" sz="2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n-GB" sz="2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p>
                        <m:r>
                          <a:rPr lang="en-GB" sz="2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sz="2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p>
                    <m:r>
                      <a:rPr lang="en-GB" sz="2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GB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GB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GB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  <m:r>
                          <a:rPr lang="en-GB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endParaRPr lang="en-GB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" y="36000"/>
                <a:ext cx="11965353" cy="37548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2CC44DEA-DD39-4D97-8642-89B498A91A46}"/>
              </a:ext>
            </a:extLst>
          </p:cNvPr>
          <p:cNvGrpSpPr/>
          <p:nvPr/>
        </p:nvGrpSpPr>
        <p:grpSpPr>
          <a:xfrm>
            <a:off x="8737338" y="2129574"/>
            <a:ext cx="3300015" cy="4646318"/>
            <a:chOff x="8737338" y="1601347"/>
            <a:chExt cx="3300015" cy="464631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5CCF8A1-6FD6-4089-B54F-1C6E6DF99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7339" y="1601347"/>
              <a:ext cx="3300014" cy="459123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278E73E-5E83-4A69-B3D3-AB964142869C}"/>
                </a:ext>
              </a:extLst>
            </p:cNvPr>
            <p:cNvSpPr txBox="1"/>
            <p:nvPr/>
          </p:nvSpPr>
          <p:spPr>
            <a:xfrm>
              <a:off x="8737338" y="5878333"/>
              <a:ext cx="840117" cy="369332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© WL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Textfeld 5"/>
          <p:cNvSpPr txBox="1"/>
          <p:nvPr/>
        </p:nvSpPr>
        <p:spPr>
          <a:xfrm>
            <a:off x="11238614" y="6342528"/>
            <a:ext cx="892202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3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644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182" y="957263"/>
            <a:ext cx="12053454" cy="549937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46182" y="55420"/>
            <a:ext cx="12053454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Data from field testing 11 pea cvs. across 12 environments. 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Hilke Riemer and Wolfgang Link, 2004 (Pflanzenbauwissenschaften 8, 16-23).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4402876"/>
              </p:ext>
            </p:extLst>
          </p:nvPr>
        </p:nvGraphicFramePr>
        <p:xfrm>
          <a:off x="46182" y="1014414"/>
          <a:ext cx="12089286" cy="54422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84" name="Document" r:id="rId3" imgW="8426940" imgH="3793550" progId="Word.Document.12">
                  <p:link updateAutomatic="1"/>
                </p:oleObj>
              </mc:Choice>
              <mc:Fallback>
                <p:oleObj name="Document" r:id="rId3" imgW="8426940" imgH="3793550" progId="Word.Document.12">
                  <p:link updateAutomatic="1"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182" y="1014414"/>
                        <a:ext cx="12089286" cy="5442226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bg1">
                            <a:lumMod val="9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feld 5">
            <a:extLst>
              <a:ext uri="{FF2B5EF4-FFF2-40B4-BE49-F238E27FC236}">
                <a16:creationId xmlns:a16="http://schemas.microsoft.com/office/drawing/2014/main" id="{88B20D79-22E3-46C4-8043-E66EDFDAD79B}"/>
              </a:ext>
            </a:extLst>
          </p:cNvPr>
          <p:cNvSpPr txBox="1"/>
          <p:nvPr/>
        </p:nvSpPr>
        <p:spPr>
          <a:xfrm>
            <a:off x="11580920" y="6330255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4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FC0A6B-2C72-4B4E-BF76-8A88D7690FA0}"/>
              </a:ext>
            </a:extLst>
          </p:cNvPr>
          <p:cNvSpPr txBox="1"/>
          <p:nvPr/>
        </p:nvSpPr>
        <p:spPr>
          <a:xfrm rot="21442305">
            <a:off x="2287967" y="1748427"/>
            <a:ext cx="7375513" cy="313932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Orthogonal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data set: Each entry is tested at each environment.</a:t>
            </a:r>
          </a:p>
          <a:p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the way.</a:t>
            </a: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us plant breeders, it is slightly strange to think that our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genotypes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treatments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We would think that fertilisation or irrigation or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pesti-cide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application or sowing time etc. are decent ‘treatments’. But for the statistician, our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genotypes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treatments just as if we sprayed the genotype on so-far amorph-anonymous green-biomass plots ;-) ...  </a:t>
            </a: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cases of genotypes and even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further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treatments (such as sowing time ...), our basic idea of ‘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orthogonality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is applied and implemented accordingly. </a:t>
            </a:r>
          </a:p>
        </p:txBody>
      </p:sp>
    </p:spTree>
    <p:extLst>
      <p:ext uri="{BB962C8B-B14F-4D97-AF65-F5344CB8AC3E}">
        <p14:creationId xmlns:p14="http://schemas.microsoft.com/office/powerpoint/2010/main" val="1908436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73477" y="1529296"/>
            <a:ext cx="6017761" cy="45688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endParaRPr lang="en-GB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4379793"/>
              </p:ext>
            </p:extLst>
          </p:nvPr>
        </p:nvGraphicFramePr>
        <p:xfrm>
          <a:off x="112717" y="1529296"/>
          <a:ext cx="5916613" cy="45688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6" name="Document" r:id="rId3" imgW="5916486" imgH="4626209" progId="Word.Document.8">
                  <p:link updateAutomatic="1"/>
                </p:oleObj>
              </mc:Choice>
              <mc:Fallback>
                <p:oleObj name="Document" r:id="rId3" imgW="5916486" imgH="4626209" progId="Word.Document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2717" y="1529296"/>
                        <a:ext cx="5916613" cy="456881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2717" y="3309237"/>
            <a:ext cx="3196167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ANOVA: Analysis of variance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478" y="6129550"/>
            <a:ext cx="12011336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 bene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As simplification, we consider each Year x Location combination as one ‚Environment‘; </a:t>
            </a:r>
            <a:b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took data that were already means across the replicates within the single-environments (to make it easy).</a:t>
            </a:r>
            <a:endParaRPr lang="en-GB" dirty="0"/>
          </a:p>
        </p:txBody>
      </p:sp>
      <p:sp>
        <p:nvSpPr>
          <p:cNvPr id="5" name="TextBox 3"/>
          <p:cNvSpPr txBox="1"/>
          <p:nvPr/>
        </p:nvSpPr>
        <p:spPr>
          <a:xfrm>
            <a:off x="35496" y="44624"/>
            <a:ext cx="1204931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Via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ANOVA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broad-sense heritability h² and variance components can be estimated.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6215062" y="630790"/>
            <a:ext cx="5869751" cy="147732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Ponder our field data: 11 pea </a:t>
            </a:r>
            <a:r>
              <a:rPr lang="en-GB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cvs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 12 environments.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genotype main effects such as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 -10.4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/ha for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Monamy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are not fully ‘true’. For instance, with means across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E=12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variance among these effects is expectedly inflated by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1/12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GxE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variance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6215062" y="2317112"/>
            <a:ext cx="5869751" cy="369331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statistical expectation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exploited in the ANOVA. It is the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basis to (1) explicitly estimate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GxE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variance and (2) ‚clean‘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variance between the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cvs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’. main effects from such ‚pollution‘ by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GxE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The then-‚cleaned‘ G variance is the estimate of the ‘</a:t>
            </a: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purely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genetic (genotypic) variance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between the cultivars.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This-then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 variance between these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cvs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that would be expected if the series of experiments was not carried out across E=12 environments but across E=</a:t>
            </a:r>
            <a:r>
              <a:rPr lang="en-GB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∞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environments (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always assuming that the sites and years were well representing the Target Marketing Area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" name="Rectangle 2"/>
          <p:cNvSpPr/>
          <p:nvPr/>
        </p:nvSpPr>
        <p:spPr>
          <a:xfrm>
            <a:off x="117480" y="3780092"/>
            <a:ext cx="5835645" cy="2247499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5" name="Picture 4" descr="Mendel Erbs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2777" y="2210576"/>
            <a:ext cx="2122036" cy="93917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ight Triangle 11"/>
          <p:cNvSpPr/>
          <p:nvPr/>
        </p:nvSpPr>
        <p:spPr>
          <a:xfrm>
            <a:off x="2405" y="6582066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feld 5">
            <a:extLst>
              <a:ext uri="{FF2B5EF4-FFF2-40B4-BE49-F238E27FC236}">
                <a16:creationId xmlns:a16="http://schemas.microsoft.com/office/drawing/2014/main" id="{FDAE6845-79C5-4FEA-BE5E-7115A428A933}"/>
              </a:ext>
            </a:extLst>
          </p:cNvPr>
          <p:cNvSpPr txBox="1"/>
          <p:nvPr/>
        </p:nvSpPr>
        <p:spPr>
          <a:xfrm>
            <a:off x="11580920" y="6330255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5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956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5413" y="647700"/>
            <a:ext cx="6044400" cy="474345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75414" y="5474068"/>
            <a:ext cx="6044400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Divide [</a:t>
            </a:r>
            <a:r>
              <a:rPr lang="en-GB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en-GB" baseline="-250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] 	   by E=12, get the 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Divide [</a:t>
            </a:r>
            <a:r>
              <a:rPr lang="en-GB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en-GB" baseline="-250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]-[</a:t>
            </a:r>
            <a:r>
              <a:rPr lang="en-GB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en-GB" baseline="-25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en-GB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by E=12, get the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(estimate of it).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Divide    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 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get: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 h² = σ²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(estimate of it).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Calculate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h² ∙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and get: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  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(estimate of it).</a:t>
            </a:r>
          </a:p>
        </p:txBody>
      </p:sp>
      <p:sp>
        <p:nvSpPr>
          <p:cNvPr id="5" name="TextBox 3"/>
          <p:cNvSpPr txBox="1"/>
          <p:nvPr/>
        </p:nvSpPr>
        <p:spPr>
          <a:xfrm>
            <a:off x="35495" y="44624"/>
            <a:ext cx="1210498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Via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ANOVA, broad-sense heritability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h²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and variance components can be estimated.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6594260"/>
              </p:ext>
            </p:extLst>
          </p:nvPr>
        </p:nvGraphicFramePr>
        <p:xfrm>
          <a:off x="76200" y="765175"/>
          <a:ext cx="5915025" cy="462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5" name="Document" r:id="rId3" imgW="5916486" imgH="4626548" progId="Word.Document.8">
                  <p:link updateAutomatic="1"/>
                </p:oleObj>
              </mc:Choice>
              <mc:Fallback>
                <p:oleObj name="Document" r:id="rId3" imgW="5916486" imgH="4626548" progId="Word.Document.8">
                  <p:link updateAutomatic="1"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200" y="765175"/>
                        <a:ext cx="5915025" cy="4625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6176962" y="857420"/>
            <a:ext cx="5876931" cy="5816977"/>
          </a:xfrm>
          <a:prstGeom prst="rect">
            <a:avLst/>
          </a:prstGeom>
          <a:solidFill>
            <a:srgbClr val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font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When subtracting  [</a:t>
            </a:r>
            <a:r>
              <a:rPr lang="en-GB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en-GB" baseline="-25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en-GB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from [</a:t>
            </a:r>
            <a:r>
              <a:rPr lang="en-GB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en-GB" baseline="-25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], we –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obviously, figure out by yourself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– isolate 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Hm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… nearly so. We divide by the number of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envs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=12 in our data set),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after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division, we ‚find‘ 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That resulting figure now is the </a:t>
            </a: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variance component due to the genotypes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; the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estimate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of the purely genetic variance.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Such variance component and the understanding of how it is calculated and what it really means allows a deeper glance on Quantitative Genetics ;-).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It does not allow to actually tell by which amount the phenotypic effect of e.g.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Monamy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=1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 -10.4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/ha was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GxE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-inflated. We yet tend to conclude that the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pheno-typic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variance should be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shrinked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by a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 h²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 estimate the genetic variance.</a:t>
            </a:r>
          </a:p>
          <a:p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we may shrink each cv.’s superiority (or inferiority) by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 h²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to admit that the phenotypic effects are polluted by some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GxE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and error and only a fraction h² of it is thought to be true and genetic (genotypic).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6301" y="1809750"/>
            <a:ext cx="5881688" cy="101566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srgbClr val="0000FF">
                <a:alpha val="40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0000"/>
                </a:solidFill>
                <a:latin typeface="Palace Script MT" panose="030303020206070C0B05" pitchFamily="66" charset="0"/>
                <a:ea typeface="Times New Roman" panose="02020603050405020304" pitchFamily="18" charset="0"/>
                <a:cs typeface="English111 Vivace BT"/>
              </a:rPr>
              <a:t>E</a:t>
            </a:r>
            <a:r>
              <a:rPr lang="en-GB" sz="22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{MS}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says: Expected composition of Mean Squares.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 </a:t>
            </a:r>
            <a:r>
              <a:rPr lang="en-GB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equate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such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expected MS to the observed MS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indigenous step.</a:t>
            </a:r>
            <a:endParaRPr lang="en-GB" sz="2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ight Triangle 8"/>
          <p:cNvSpPr/>
          <p:nvPr/>
        </p:nvSpPr>
        <p:spPr>
          <a:xfrm>
            <a:off x="2405" y="6582066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feld 5">
            <a:extLst>
              <a:ext uri="{FF2B5EF4-FFF2-40B4-BE49-F238E27FC236}">
                <a16:creationId xmlns:a16="http://schemas.microsoft.com/office/drawing/2014/main" id="{328DAECC-A399-4224-BFF5-9FC9CBA00E18}"/>
              </a:ext>
            </a:extLst>
          </p:cNvPr>
          <p:cNvSpPr txBox="1"/>
          <p:nvPr/>
        </p:nvSpPr>
        <p:spPr>
          <a:xfrm>
            <a:off x="11580920" y="6330255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6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063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5413" y="647700"/>
            <a:ext cx="6092025" cy="474345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75413" y="5474068"/>
            <a:ext cx="6092025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Divide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GB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en-GB" baseline="-250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] 	   by E=12, get the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de-DE" baseline="-25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Divide [</a:t>
            </a:r>
            <a:r>
              <a:rPr lang="en-GB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en-GB" baseline="-250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]-[</a:t>
            </a:r>
            <a:r>
              <a:rPr lang="en-GB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en-GB" baseline="-25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en-GB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by E=12, get the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de-DE" baseline="-25000" dirty="0">
                <a:latin typeface="Arial" panose="020B0604020202020204" pitchFamily="34" charset="0"/>
                <a:cs typeface="Arial" panose="020B0604020202020204" pitchFamily="34" charset="0"/>
              </a:rPr>
              <a:t>G    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estimate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Divide   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de-DE" baseline="-25000" dirty="0">
                <a:latin typeface="Arial" panose="020B0604020202020204" pitchFamily="34" charset="0"/>
                <a:cs typeface="Arial" panose="020B0604020202020204" pitchFamily="34" charset="0"/>
              </a:rPr>
              <a:t>G 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de-DE" baseline="-25000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 h² =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de-DE" baseline="-25000" dirty="0"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de-DE" baseline="-25000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estimate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Calculate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h² ∙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de-DE" baseline="-25000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de-DE" baseline="-25000" dirty="0">
                <a:latin typeface="Arial" panose="020B0604020202020204" pitchFamily="34" charset="0"/>
                <a:cs typeface="Arial" panose="020B0604020202020204" pitchFamily="34" charset="0"/>
              </a:rPr>
              <a:t>G                           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estimate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35495" y="44624"/>
            <a:ext cx="1210498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Via ANOVA, broad-sense heritability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h²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and variance components can be estimated.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8297738"/>
              </p:ext>
            </p:extLst>
          </p:nvPr>
        </p:nvGraphicFramePr>
        <p:xfrm>
          <a:off x="75413" y="806400"/>
          <a:ext cx="5916486" cy="4626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07" name="Document" r:id="rId3" imgW="5916486" imgH="4626209" progId="Word.Document.8">
                  <p:link updateAutomatic="1"/>
                </p:oleObj>
              </mc:Choice>
              <mc:Fallback>
                <p:oleObj name="Document" r:id="rId3" imgW="5916486" imgH="4626209" progId="Word.Document.8">
                  <p:link updateAutomatic="1"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413" y="806400"/>
                        <a:ext cx="5916486" cy="46262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6305177" y="3365332"/>
            <a:ext cx="5825409" cy="3046988"/>
          </a:xfrm>
          <a:prstGeom prst="rect">
            <a:avLst/>
          </a:prstGeom>
          <a:solidFill>
            <a:srgbClr val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Meanwhile, h = (h²)</a:t>
            </a:r>
            <a:r>
              <a:rPr lang="en-GB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½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is oftentimes called ‚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Accuracy’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selection‘; this is to make the classical concept and wording better fit to the current world. 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See: UNPLAB-BrMeth_Ch-11[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TheFour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GS]</a:t>
            </a: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‘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predictive ability’ ρ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GEBV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/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‘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accuracy’    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Accur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GEBV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/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Heritability               (h²)</a:t>
            </a:r>
            <a:r>
              <a:rPr lang="en-GB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½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/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GEBV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that part of σ²</a:t>
            </a:r>
            <a:r>
              <a:rPr lang="en-GB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is ‘explained’ by the model-of-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Genomic-Prediction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...</a:t>
            </a:r>
          </a:p>
        </p:txBody>
      </p:sp>
      <p:pic>
        <p:nvPicPr>
          <p:cNvPr id="8" name="Picture 4" descr="Mendel Erbs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177" y="647700"/>
            <a:ext cx="5015549" cy="238156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ight Triangle 8"/>
          <p:cNvSpPr/>
          <p:nvPr/>
        </p:nvSpPr>
        <p:spPr>
          <a:xfrm>
            <a:off x="2405" y="6582066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feld 5">
            <a:extLst>
              <a:ext uri="{FF2B5EF4-FFF2-40B4-BE49-F238E27FC236}">
                <a16:creationId xmlns:a16="http://schemas.microsoft.com/office/drawing/2014/main" id="{846CD709-D0A6-49DB-B861-6DBC506FB24D}"/>
              </a:ext>
            </a:extLst>
          </p:cNvPr>
          <p:cNvSpPr txBox="1"/>
          <p:nvPr/>
        </p:nvSpPr>
        <p:spPr>
          <a:xfrm>
            <a:off x="11580920" y="6330255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7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1C3B49-3443-48D3-ABDF-5EA8D18A5CE8}"/>
              </a:ext>
            </a:extLst>
          </p:cNvPr>
          <p:cNvSpPr txBox="1"/>
          <p:nvPr/>
        </p:nvSpPr>
        <p:spPr>
          <a:xfrm rot="16200000">
            <a:off x="10570864" y="1515318"/>
            <a:ext cx="238156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Peer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Urbatzka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Witzenhausen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2009</a:t>
            </a:r>
          </a:p>
        </p:txBody>
      </p:sp>
    </p:spTree>
    <p:extLst>
      <p:ext uri="{BB962C8B-B14F-4D97-AF65-F5344CB8AC3E}">
        <p14:creationId xmlns:p14="http://schemas.microsoft.com/office/powerpoint/2010/main" val="2820322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495" y="1100667"/>
            <a:ext cx="12031093" cy="277706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3"/>
          <p:cNvSpPr txBox="1"/>
          <p:nvPr/>
        </p:nvSpPr>
        <p:spPr>
          <a:xfrm>
            <a:off x="35495" y="44624"/>
            <a:ext cx="12104989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ANOVA tables, alas, do not directly display 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 Here, the Mean Square MS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 322.663 is the E-fold (E=12) of the phenotypic variance 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among these 11 pea cultivars.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537" y="4085527"/>
            <a:ext cx="12065070" cy="267765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u="sng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(or, say, without) cleaning from </a:t>
            </a:r>
            <a:r>
              <a:rPr lang="en-GB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</a:t>
            </a:r>
            <a:r>
              <a:rPr lang="en-GB" baseline="-25000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en-GB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322.663 / 12 = 26.889; this is the variance between the main effects of the G=11 cultivars (we saw this earlier here </a:t>
            </a:r>
            <a:b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„σ²</a:t>
            </a:r>
            <a:r>
              <a:rPr lang="en-GB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cvs.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26.9 (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/ha)²”. It is the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phenotypic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variance between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cultivars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cvs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.’ data as their means across our E=12.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u="sng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cleaning of from </a:t>
            </a:r>
            <a:r>
              <a:rPr lang="en-GB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</a:t>
            </a:r>
            <a:r>
              <a:rPr lang="en-GB" baseline="-25000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[322.662-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29.642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 / 12 = 24.418 (dt/ha)²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Ratio: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h²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24.418 / 26.889 = 0.908. Why is it that high – event though the trait is grain yield? First, because E=12 is a large number. Second: These pea </a:t>
            </a:r>
            <a:r>
              <a:rPr lang="en-GB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cvs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covered a markedly large variation of performance, and it rather easy to find </a:t>
            </a:r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field experiments their ~true ranking. In a more narrow competition between elite material, h² is lower.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2861510"/>
              </p:ext>
            </p:extLst>
          </p:nvPr>
        </p:nvGraphicFramePr>
        <p:xfrm>
          <a:off x="41275" y="1011673"/>
          <a:ext cx="12025313" cy="297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3" name="Document" r:id="rId3" imgW="9394054" imgH="2326284" progId="Word.Document.8">
                  <p:link updateAutomatic="1"/>
                </p:oleObj>
              </mc:Choice>
              <mc:Fallback>
                <p:oleObj name="Document" r:id="rId3" imgW="9394054" imgH="2326284" progId="Word.Document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275" y="1011673"/>
                        <a:ext cx="12025313" cy="2976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ight Triangle 6"/>
          <p:cNvSpPr/>
          <p:nvPr/>
        </p:nvSpPr>
        <p:spPr>
          <a:xfrm>
            <a:off x="2405" y="6582066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feld 5">
            <a:extLst>
              <a:ext uri="{FF2B5EF4-FFF2-40B4-BE49-F238E27FC236}">
                <a16:creationId xmlns:a16="http://schemas.microsoft.com/office/drawing/2014/main" id="{C4BDBA78-D660-485D-92C8-B42C570F4ADF}"/>
              </a:ext>
            </a:extLst>
          </p:cNvPr>
          <p:cNvSpPr txBox="1"/>
          <p:nvPr/>
        </p:nvSpPr>
        <p:spPr>
          <a:xfrm>
            <a:off x="11494640" y="3702152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8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938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6872800"/>
              </p:ext>
            </p:extLst>
          </p:nvPr>
        </p:nvGraphicFramePr>
        <p:xfrm>
          <a:off x="44450" y="55563"/>
          <a:ext cx="12031663" cy="570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29" name="Document" r:id="rId3" imgW="9610824" imgH="4554487" progId="Word.Document.12">
                  <p:embed/>
                </p:oleObj>
              </mc:Choice>
              <mc:Fallback>
                <p:oleObj name="Document" r:id="rId3" imgW="9610824" imgH="455448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450" y="55563"/>
                        <a:ext cx="12031663" cy="570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61330" y="5537149"/>
            <a:ext cx="12053318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variances between the 11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cvs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in one of the 12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envs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were </a:t>
            </a:r>
            <a:r>
              <a:rPr lang="en-GB" dirty="0">
                <a:highlight>
                  <a:srgbClr val="C84D22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20.05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&lt; σ² &lt; </a:t>
            </a:r>
            <a:r>
              <a:rPr lang="en-GB" dirty="0">
                <a:highlight>
                  <a:srgbClr val="008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135.83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on average it was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54.06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and expectedly contains 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∙σ²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The variance between the 11 means of these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cvs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across all environments was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σ² = 26.89. It includes expectedly </a:t>
            </a:r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1/12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of 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Therefore we can estimate 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(</a:t>
            </a:r>
            <a:r>
              <a:rPr lang="en-GB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54.06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26.89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)(</a:t>
            </a:r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12/11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)= 29.64.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With this, we ‚clean‘ our phenotypic variance and estimate the ‘pure’ σ²</a:t>
            </a:r>
            <a:r>
              <a:rPr lang="en-GB" b="1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26.89 – (29.64/12) =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24.42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(dt/ha)². </a:t>
            </a:r>
            <a:endParaRPr lang="en-GB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5495" y="44624"/>
            <a:ext cx="1210498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Estimate a variance component without software: Do a ‘self’-tinkered </a:t>
            </a:r>
            <a:r>
              <a:rPr lang="en-GB" sz="2400" dirty="0">
                <a:solidFill>
                  <a:srgbClr val="C84D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ANOVA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7" name="Textfeld 5">
            <a:extLst>
              <a:ext uri="{FF2B5EF4-FFF2-40B4-BE49-F238E27FC236}">
                <a16:creationId xmlns:a16="http://schemas.microsoft.com/office/drawing/2014/main" id="{32AB139C-C6F2-4BAB-9537-29FAC41AD7BE}"/>
              </a:ext>
            </a:extLst>
          </p:cNvPr>
          <p:cNvSpPr txBox="1"/>
          <p:nvPr/>
        </p:nvSpPr>
        <p:spPr>
          <a:xfrm>
            <a:off x="11548672" y="44623"/>
            <a:ext cx="61108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9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0322AA-A06D-42CC-B97C-8D1520834A32}"/>
              </a:ext>
            </a:extLst>
          </p:cNvPr>
          <p:cNvSpPr/>
          <p:nvPr/>
        </p:nvSpPr>
        <p:spPr>
          <a:xfrm>
            <a:off x="128726" y="2765394"/>
            <a:ext cx="11820618" cy="279646"/>
          </a:xfrm>
          <a:prstGeom prst="rect">
            <a:avLst/>
          </a:prstGeom>
          <a:noFill/>
          <a:ln w="19050">
            <a:solidFill>
              <a:srgbClr val="C8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1B0233D-5BDF-4B69-9B53-4362EE8E0D91}"/>
              </a:ext>
            </a:extLst>
          </p:cNvPr>
          <p:cNvCxnSpPr/>
          <p:nvPr/>
        </p:nvCxnSpPr>
        <p:spPr>
          <a:xfrm>
            <a:off x="128726" y="696897"/>
            <a:ext cx="0" cy="81674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90F59FD-70BB-4B3C-AE04-F8CA1CB6EE65}"/>
              </a:ext>
            </a:extLst>
          </p:cNvPr>
          <p:cNvGrpSpPr/>
          <p:nvPr/>
        </p:nvGrpSpPr>
        <p:grpSpPr>
          <a:xfrm>
            <a:off x="1154092" y="514905"/>
            <a:ext cx="9734370" cy="550415"/>
            <a:chOff x="1154092" y="514905"/>
            <a:chExt cx="9552369" cy="55041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FEC01F7-B6C2-4D11-8509-1F7E0BC019A7}"/>
                </a:ext>
              </a:extLst>
            </p:cNvPr>
            <p:cNvSpPr txBox="1"/>
            <p:nvPr/>
          </p:nvSpPr>
          <p:spPr>
            <a:xfrm>
              <a:off x="1154092" y="514905"/>
              <a:ext cx="181548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5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11 Cultivars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F9159A6-6A86-49E5-BB08-5536B8EFDD72}"/>
                </a:ext>
              </a:extLst>
            </p:cNvPr>
            <p:cNvSpPr/>
            <p:nvPr/>
          </p:nvSpPr>
          <p:spPr>
            <a:xfrm>
              <a:off x="1167409" y="563732"/>
              <a:ext cx="9539052" cy="501588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940752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5127</Words>
  <Application>Microsoft Office PowerPoint</Application>
  <PresentationFormat>Widescreen</PresentationFormat>
  <Paragraphs>362</Paragraphs>
  <Slides>29</Slides>
  <Notes>0</Notes>
  <HiddenSlides>0</HiddenSlides>
  <MMClips>0</MMClips>
  <ScaleCrop>false</ScaleCrop>
  <HeadingPairs>
    <vt:vector size="10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Links</vt:lpstr>
      </vt:variant>
      <vt:variant>
        <vt:i4>9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6" baseType="lpstr">
      <vt:lpstr>Arial</vt:lpstr>
      <vt:lpstr>Calibri</vt:lpstr>
      <vt:lpstr>Calibri Light</vt:lpstr>
      <vt:lpstr>Cambria Math</vt:lpstr>
      <vt:lpstr>Courier New</vt:lpstr>
      <vt:lpstr>Palace Script MT</vt:lpstr>
      <vt:lpstr>Office Theme</vt:lpstr>
      <vt:lpstr>file:///C:\Göttingen\W.Link\Daten%20(D)\MODULE\Modul-GPPB\GPPB%20WS%202020-21+2022-23\plus%2023-24\von%20Hilke%20Daten%20Main%20Effect%20Interactions.docx</vt:lpstr>
      <vt:lpstr>file:///C:\Göttingen\W.Link\Daten%20(D)\MODULE\Modul-GPPB\GPPB%20WS%202020-21+2022-23\plus%2023-24\ANOVA_für%20dieses%20Kapitel2.doc</vt:lpstr>
      <vt:lpstr>file:///C:\Göttingen\W.Link\Daten%20(D)\MODULE\Modul-GPPB\GPPB%20WS%202020-21+2022-23\plus%2023-24\ANOVA_für%20dieses%20Kapitel2.doc</vt:lpstr>
      <vt:lpstr>file:///C:\Göttingen\W.Link\Daten%20(D)\MODULE\Modul-GPPB\GPPB%20WS%202020-21+2022-23\plus%2023-24\ANOVA_für%20dieses%20Kapitel2.doc</vt:lpstr>
      <vt:lpstr>file:///C:\Göttingen\W.Link\Daten%20(D)\MODULE\Modul-GPPB\GPPB%20WS%202020-21+2022-23\plus%2023-24\ANOVA_für%20dieses%20Kapitel3.doc</vt:lpstr>
      <vt:lpstr>file:///C:\Göttingen\W.Link\Daten%20(D)\MODULE\Modul-GPPB\GPPB%20WS%202020-21+2022-23\plus%2023-24\ANOVA%20mit%20G%20Y%20L%20R.docx</vt:lpstr>
      <vt:lpstr>file:///C:\Göttingen\W.Link\Daten%20(D)\MODULE\Modul-GPPB\GPPB%20WS%202020-21+2022-23\plus%2023-24\ANOVA%20mit%20G%20Y%20L%20R.docx</vt:lpstr>
      <vt:lpstr>file:///C:\Göttingen\W.Link\Daten%20(D)\MODULE\Modul-GPPB\GPPB%20WS%202020-21+2022-23\plus%2023-24\how%20to%20calculate%20variance%20from%20values%20and%20from%20effects.docx</vt:lpstr>
      <vt:lpstr>file:///C:\Göttingen\W.Link\Daten%20(D)\MODULE\Modul-GPPB\GPPB%20WS%202020-21+2022-23\plus%2023-24\ANOVA_für%20dieses%20Kapitel3.doc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QQQ</dc:creator>
  <cp:lastModifiedBy>Wolfgang</cp:lastModifiedBy>
  <cp:revision>481</cp:revision>
  <dcterms:created xsi:type="dcterms:W3CDTF">2023-09-13T08:47:00Z</dcterms:created>
  <dcterms:modified xsi:type="dcterms:W3CDTF">2026-07-22T15:15:30Z</dcterms:modified>
</cp:coreProperties>
</file>